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8"/>
  </p:notesMasterIdLst>
  <p:sldIdLst>
    <p:sldId id="256" r:id="rId2"/>
    <p:sldId id="306" r:id="rId3"/>
    <p:sldId id="307" r:id="rId4"/>
    <p:sldId id="312" r:id="rId5"/>
    <p:sldId id="314" r:id="rId6"/>
    <p:sldId id="315" r:id="rId7"/>
    <p:sldId id="310" r:id="rId8"/>
    <p:sldId id="257" r:id="rId9"/>
    <p:sldId id="258" r:id="rId10"/>
    <p:sldId id="259" r:id="rId11"/>
    <p:sldId id="260" r:id="rId12"/>
    <p:sldId id="261" r:id="rId13"/>
    <p:sldId id="262" r:id="rId14"/>
    <p:sldId id="263" r:id="rId15"/>
    <p:sldId id="264" r:id="rId16"/>
    <p:sldId id="265" r:id="rId17"/>
    <p:sldId id="266" r:id="rId18"/>
    <p:sldId id="267" r:id="rId19"/>
    <p:sldId id="269" r:id="rId20"/>
    <p:sldId id="268"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C9A27-9EC8-4C1B-8934-8943A25CDB4B}"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45DEC-9504-4875-B233-BB68160ED953}" type="slidenum">
              <a:rPr lang="en-US" smtClean="0"/>
              <a:t>‹#›</a:t>
            </a:fld>
            <a:endParaRPr lang="en-US"/>
          </a:p>
        </p:txBody>
      </p:sp>
    </p:spTree>
    <p:extLst>
      <p:ext uri="{BB962C8B-B14F-4D97-AF65-F5344CB8AC3E}">
        <p14:creationId xmlns:p14="http://schemas.microsoft.com/office/powerpoint/2010/main" val="2012825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274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08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8986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550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0A1377-426A-4531-ACF5-FE4E0FDBE08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412155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0A1377-426A-4531-ACF5-FE4E0FDBE08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403055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0A1377-426A-4531-ACF5-FE4E0FDBE08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9A71B-EC43-48CE-8CBE-4493B94FBE3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929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0A1377-426A-4531-ACF5-FE4E0FDBE08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3911095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0A1377-426A-4531-ACF5-FE4E0FDBE08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9A71B-EC43-48CE-8CBE-4493B94FBE3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3085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0A1377-426A-4531-ACF5-FE4E0FDBE08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4242181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0A1377-426A-4531-ACF5-FE4E0FDBE08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3637811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0A1377-426A-4531-ACF5-FE4E0FDBE08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2371370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618"/>
        <p:cNvGrpSpPr/>
        <p:nvPr/>
      </p:nvGrpSpPr>
      <p:grpSpPr>
        <a:xfrm>
          <a:off x="0" y="0"/>
          <a:ext cx="0" cy="0"/>
          <a:chOff x="0" y="0"/>
          <a:chExt cx="0" cy="0"/>
        </a:xfrm>
      </p:grpSpPr>
      <p:sp>
        <p:nvSpPr>
          <p:cNvPr id="619" name="Google Shape;619;p12"/>
          <p:cNvSpPr/>
          <p:nvPr/>
        </p:nvSpPr>
        <p:spPr>
          <a:xfrm>
            <a:off x="383665" y="-6067"/>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20" name="Google Shape;620;p12"/>
          <p:cNvSpPr/>
          <p:nvPr/>
        </p:nvSpPr>
        <p:spPr>
          <a:xfrm>
            <a:off x="0" y="376983"/>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21" name="Google Shape;621;p12"/>
          <p:cNvSpPr/>
          <p:nvPr/>
        </p:nvSpPr>
        <p:spPr>
          <a:xfrm>
            <a:off x="0" y="2675282"/>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22" name="Google Shape;622;p12"/>
          <p:cNvSpPr/>
          <p:nvPr/>
        </p:nvSpPr>
        <p:spPr>
          <a:xfrm>
            <a:off x="1151020" y="-6067"/>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23" name="Google Shape;623;p12"/>
          <p:cNvSpPr/>
          <p:nvPr/>
        </p:nvSpPr>
        <p:spPr>
          <a:xfrm rot="10800000">
            <a:off x="9550052" y="-6067"/>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24" name="Google Shape;624;p12"/>
          <p:cNvSpPr/>
          <p:nvPr/>
        </p:nvSpPr>
        <p:spPr>
          <a:xfrm rot="10800000">
            <a:off x="11852093" y="2675282"/>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25" name="Google Shape;625;p12"/>
          <p:cNvSpPr/>
          <p:nvPr/>
        </p:nvSpPr>
        <p:spPr>
          <a:xfrm rot="10800000">
            <a:off x="11852093" y="376983"/>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26" name="Google Shape;626;p12"/>
          <p:cNvSpPr/>
          <p:nvPr/>
        </p:nvSpPr>
        <p:spPr>
          <a:xfrm rot="10800000">
            <a:off x="8025780" y="-6067"/>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27" name="Google Shape;627;p12"/>
          <p:cNvSpPr/>
          <p:nvPr/>
        </p:nvSpPr>
        <p:spPr>
          <a:xfrm>
            <a:off x="2302040" y="6505699"/>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28" name="Google Shape;628;p12"/>
          <p:cNvSpPr/>
          <p:nvPr/>
        </p:nvSpPr>
        <p:spPr>
          <a:xfrm>
            <a:off x="0" y="3824350"/>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29" name="Google Shape;629;p12"/>
          <p:cNvSpPr/>
          <p:nvPr/>
        </p:nvSpPr>
        <p:spPr>
          <a:xfrm>
            <a:off x="0" y="6122648"/>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30" name="Google Shape;630;p12"/>
          <p:cNvSpPr/>
          <p:nvPr/>
        </p:nvSpPr>
        <p:spPr>
          <a:xfrm>
            <a:off x="3826313" y="6505699"/>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31" name="Google Shape;631;p12"/>
          <p:cNvSpPr/>
          <p:nvPr/>
        </p:nvSpPr>
        <p:spPr>
          <a:xfrm rot="10800000" flipH="1">
            <a:off x="6501499" y="6505699"/>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32" name="Google Shape;632;p12"/>
          <p:cNvSpPr/>
          <p:nvPr/>
        </p:nvSpPr>
        <p:spPr>
          <a:xfrm rot="10800000" flipH="1">
            <a:off x="7268853" y="6505699"/>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33" name="Google Shape;633;p12"/>
          <p:cNvSpPr/>
          <p:nvPr/>
        </p:nvSpPr>
        <p:spPr>
          <a:xfrm rot="10800000" flipH="1">
            <a:off x="11852093" y="4590450"/>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34" name="Google Shape;634;p12"/>
          <p:cNvSpPr/>
          <p:nvPr/>
        </p:nvSpPr>
        <p:spPr>
          <a:xfrm rot="10800000" flipH="1">
            <a:off x="11852093" y="3824350"/>
            <a:ext cx="383576" cy="382973"/>
          </a:xfrm>
          <a:prstGeom prst="rect">
            <a:avLst/>
          </a:prstGeom>
          <a:solidFill>
            <a:srgbClr val="9ED1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35" name="Google Shape;635;p12"/>
          <p:cNvSpPr/>
          <p:nvPr/>
        </p:nvSpPr>
        <p:spPr>
          <a:xfrm rot="10800000">
            <a:off x="11468428" y="-6067"/>
            <a:ext cx="383576" cy="382973"/>
          </a:xfrm>
          <a:prstGeom prst="rect">
            <a:avLst/>
          </a:prstGeom>
          <a:solidFill>
            <a:srgbClr val="266D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36" name="Google Shape;636;p12"/>
          <p:cNvSpPr/>
          <p:nvPr/>
        </p:nvSpPr>
        <p:spPr>
          <a:xfrm rot="10800000">
            <a:off x="11852093" y="1526132"/>
            <a:ext cx="383576" cy="382973"/>
          </a:xfrm>
          <a:prstGeom prst="rect">
            <a:avLst/>
          </a:prstGeom>
          <a:solidFill>
            <a:srgbClr val="266D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37" name="Google Shape;637;p12"/>
          <p:cNvSpPr/>
          <p:nvPr/>
        </p:nvSpPr>
        <p:spPr>
          <a:xfrm rot="10800000">
            <a:off x="9933725" y="-6067"/>
            <a:ext cx="383576" cy="382973"/>
          </a:xfrm>
          <a:prstGeom prst="rect">
            <a:avLst/>
          </a:prstGeom>
          <a:solidFill>
            <a:srgbClr val="266D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38" name="Google Shape;638;p12"/>
          <p:cNvSpPr/>
          <p:nvPr/>
        </p:nvSpPr>
        <p:spPr>
          <a:xfrm>
            <a:off x="383665" y="6505699"/>
            <a:ext cx="383576" cy="382973"/>
          </a:xfrm>
          <a:prstGeom prst="rect">
            <a:avLst/>
          </a:prstGeom>
          <a:solidFill>
            <a:srgbClr val="266D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39" name="Google Shape;639;p12"/>
          <p:cNvSpPr/>
          <p:nvPr/>
        </p:nvSpPr>
        <p:spPr>
          <a:xfrm>
            <a:off x="0" y="4973499"/>
            <a:ext cx="383576" cy="382973"/>
          </a:xfrm>
          <a:prstGeom prst="rect">
            <a:avLst/>
          </a:prstGeom>
          <a:solidFill>
            <a:srgbClr val="266D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40" name="Google Shape;640;p12"/>
          <p:cNvSpPr/>
          <p:nvPr/>
        </p:nvSpPr>
        <p:spPr>
          <a:xfrm>
            <a:off x="1918367" y="6505699"/>
            <a:ext cx="383576" cy="382973"/>
          </a:xfrm>
          <a:prstGeom prst="rect">
            <a:avLst/>
          </a:prstGeom>
          <a:solidFill>
            <a:srgbClr val="266D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41" name="Google Shape;641;p12"/>
          <p:cNvSpPr/>
          <p:nvPr/>
        </p:nvSpPr>
        <p:spPr>
          <a:xfrm rot="10800000" flipH="1">
            <a:off x="8036200" y="6505699"/>
            <a:ext cx="383576" cy="382973"/>
          </a:xfrm>
          <a:prstGeom prst="rect">
            <a:avLst/>
          </a:prstGeom>
          <a:solidFill>
            <a:srgbClr val="266D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42" name="Google Shape;642;p12"/>
          <p:cNvSpPr/>
          <p:nvPr/>
        </p:nvSpPr>
        <p:spPr>
          <a:xfrm rot="10800000" flipH="1">
            <a:off x="9944147" y="6505699"/>
            <a:ext cx="383576" cy="382973"/>
          </a:xfrm>
          <a:prstGeom prst="rect">
            <a:avLst/>
          </a:prstGeom>
          <a:solidFill>
            <a:srgbClr val="266D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43" name="Google Shape;643;p12"/>
          <p:cNvSpPr/>
          <p:nvPr/>
        </p:nvSpPr>
        <p:spPr>
          <a:xfrm rot="10800000" flipH="1">
            <a:off x="11852093" y="5356550"/>
            <a:ext cx="383576" cy="382973"/>
          </a:xfrm>
          <a:prstGeom prst="rect">
            <a:avLst/>
          </a:prstGeom>
          <a:solidFill>
            <a:srgbClr val="266D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44" name="Google Shape;644;p12"/>
          <p:cNvSpPr/>
          <p:nvPr/>
        </p:nvSpPr>
        <p:spPr>
          <a:xfrm>
            <a:off x="0" y="-6067"/>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45" name="Google Shape;645;p12"/>
          <p:cNvSpPr/>
          <p:nvPr/>
        </p:nvSpPr>
        <p:spPr>
          <a:xfrm>
            <a:off x="0" y="2292232"/>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46" name="Google Shape;646;p12"/>
          <p:cNvSpPr/>
          <p:nvPr/>
        </p:nvSpPr>
        <p:spPr>
          <a:xfrm>
            <a:off x="2302040" y="-6067"/>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47" name="Google Shape;647;p12"/>
          <p:cNvSpPr/>
          <p:nvPr/>
        </p:nvSpPr>
        <p:spPr>
          <a:xfrm>
            <a:off x="5350587" y="-6067"/>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48" name="Google Shape;648;p12"/>
          <p:cNvSpPr/>
          <p:nvPr/>
        </p:nvSpPr>
        <p:spPr>
          <a:xfrm rot="10800000">
            <a:off x="11852093" y="3058332"/>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49" name="Google Shape;649;p12"/>
          <p:cNvSpPr/>
          <p:nvPr/>
        </p:nvSpPr>
        <p:spPr>
          <a:xfrm rot="10800000">
            <a:off x="11852093" y="760033"/>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0" name="Google Shape;650;p12"/>
          <p:cNvSpPr/>
          <p:nvPr/>
        </p:nvSpPr>
        <p:spPr>
          <a:xfrm rot="10800000">
            <a:off x="11084745" y="-6067"/>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1" name="Google Shape;651;p12"/>
          <p:cNvSpPr/>
          <p:nvPr/>
        </p:nvSpPr>
        <p:spPr>
          <a:xfrm rot="10800000">
            <a:off x="9166379" y="-6067"/>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2" name="Google Shape;652;p12"/>
          <p:cNvSpPr/>
          <p:nvPr/>
        </p:nvSpPr>
        <p:spPr>
          <a:xfrm rot="10800000">
            <a:off x="6879969" y="-6067"/>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3" name="Google Shape;653;p12"/>
          <p:cNvSpPr/>
          <p:nvPr/>
        </p:nvSpPr>
        <p:spPr>
          <a:xfrm>
            <a:off x="0" y="3441300"/>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4" name="Google Shape;654;p12"/>
          <p:cNvSpPr/>
          <p:nvPr/>
        </p:nvSpPr>
        <p:spPr>
          <a:xfrm>
            <a:off x="0" y="5739599"/>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5" name="Google Shape;655;p12"/>
          <p:cNvSpPr/>
          <p:nvPr/>
        </p:nvSpPr>
        <p:spPr>
          <a:xfrm>
            <a:off x="767347" y="6505699"/>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6" name="Google Shape;656;p12"/>
          <p:cNvSpPr/>
          <p:nvPr/>
        </p:nvSpPr>
        <p:spPr>
          <a:xfrm>
            <a:off x="2685713" y="6505699"/>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7" name="Google Shape;657;p12"/>
          <p:cNvSpPr/>
          <p:nvPr/>
        </p:nvSpPr>
        <p:spPr>
          <a:xfrm>
            <a:off x="4972123" y="6505699"/>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8" name="Google Shape;658;p12"/>
          <p:cNvSpPr/>
          <p:nvPr/>
        </p:nvSpPr>
        <p:spPr>
          <a:xfrm rot="10800000" flipH="1">
            <a:off x="6117833" y="6505699"/>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9" name="Google Shape;659;p12"/>
          <p:cNvSpPr/>
          <p:nvPr/>
        </p:nvSpPr>
        <p:spPr>
          <a:xfrm rot="10800000" flipH="1">
            <a:off x="8419873" y="6505699"/>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60" name="Google Shape;660;p12"/>
          <p:cNvSpPr/>
          <p:nvPr/>
        </p:nvSpPr>
        <p:spPr>
          <a:xfrm rot="10800000" flipH="1">
            <a:off x="11852093" y="5739599"/>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61" name="Google Shape;661;p12"/>
          <p:cNvSpPr/>
          <p:nvPr/>
        </p:nvSpPr>
        <p:spPr>
          <a:xfrm rot="10800000" flipH="1">
            <a:off x="11468420" y="6505699"/>
            <a:ext cx="383576" cy="382973"/>
          </a:xfrm>
          <a:prstGeom prst="rect">
            <a:avLst/>
          </a:prstGeom>
          <a:solidFill>
            <a:srgbClr val="DFE9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62" name="Google Shape;662;p12"/>
          <p:cNvSpPr/>
          <p:nvPr/>
        </p:nvSpPr>
        <p:spPr>
          <a:xfrm>
            <a:off x="4972123" y="-6067"/>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63" name="Google Shape;663;p12"/>
          <p:cNvSpPr/>
          <p:nvPr/>
        </p:nvSpPr>
        <p:spPr>
          <a:xfrm>
            <a:off x="0" y="3058332"/>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64" name="Google Shape;664;p12"/>
          <p:cNvSpPr/>
          <p:nvPr/>
        </p:nvSpPr>
        <p:spPr>
          <a:xfrm>
            <a:off x="767347" y="-6067"/>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65" name="Google Shape;665;p12"/>
          <p:cNvSpPr/>
          <p:nvPr/>
        </p:nvSpPr>
        <p:spPr>
          <a:xfrm>
            <a:off x="1534693" y="-6067"/>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66" name="Google Shape;666;p12"/>
          <p:cNvSpPr/>
          <p:nvPr/>
        </p:nvSpPr>
        <p:spPr>
          <a:xfrm>
            <a:off x="3442640" y="-6067"/>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67" name="Google Shape;667;p12"/>
          <p:cNvSpPr/>
          <p:nvPr/>
        </p:nvSpPr>
        <p:spPr>
          <a:xfrm>
            <a:off x="4209987" y="-6067"/>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68" name="Google Shape;668;p12"/>
          <p:cNvSpPr/>
          <p:nvPr/>
        </p:nvSpPr>
        <p:spPr>
          <a:xfrm rot="10800000">
            <a:off x="11852093" y="-6067"/>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69" name="Google Shape;669;p12"/>
          <p:cNvSpPr/>
          <p:nvPr/>
        </p:nvSpPr>
        <p:spPr>
          <a:xfrm rot="10800000">
            <a:off x="10317399" y="-6067"/>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0" name="Google Shape;670;p12"/>
          <p:cNvSpPr/>
          <p:nvPr/>
        </p:nvSpPr>
        <p:spPr>
          <a:xfrm rot="10800000">
            <a:off x="8793127" y="-6067"/>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1" name="Google Shape;671;p12"/>
          <p:cNvSpPr/>
          <p:nvPr/>
        </p:nvSpPr>
        <p:spPr>
          <a:xfrm rot="10800000">
            <a:off x="6117833" y="-6067"/>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2" name="Google Shape;672;p12"/>
          <p:cNvSpPr/>
          <p:nvPr/>
        </p:nvSpPr>
        <p:spPr>
          <a:xfrm>
            <a:off x="0" y="6505699"/>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3" name="Google Shape;673;p12"/>
          <p:cNvSpPr/>
          <p:nvPr/>
        </p:nvSpPr>
        <p:spPr>
          <a:xfrm>
            <a:off x="1534693" y="6505699"/>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12"/>
          <p:cNvSpPr/>
          <p:nvPr/>
        </p:nvSpPr>
        <p:spPr>
          <a:xfrm>
            <a:off x="3058967" y="6505699"/>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5" name="Google Shape;675;p12"/>
          <p:cNvSpPr/>
          <p:nvPr/>
        </p:nvSpPr>
        <p:spPr>
          <a:xfrm>
            <a:off x="5734260" y="6505699"/>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6" name="Google Shape;676;p12"/>
          <p:cNvSpPr/>
          <p:nvPr/>
        </p:nvSpPr>
        <p:spPr>
          <a:xfrm rot="10800000" flipH="1">
            <a:off x="11089956" y="6505699"/>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7" name="Google Shape;677;p12"/>
          <p:cNvSpPr/>
          <p:nvPr/>
        </p:nvSpPr>
        <p:spPr>
          <a:xfrm rot="10800000" flipH="1">
            <a:off x="6885180" y="6505699"/>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8" name="Google Shape;678;p12"/>
          <p:cNvSpPr/>
          <p:nvPr/>
        </p:nvSpPr>
        <p:spPr>
          <a:xfrm rot="10800000" flipH="1">
            <a:off x="7652527" y="6505699"/>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9" name="Google Shape;679;p12"/>
          <p:cNvSpPr/>
          <p:nvPr/>
        </p:nvSpPr>
        <p:spPr>
          <a:xfrm rot="10800000" flipH="1">
            <a:off x="9560473" y="6505699"/>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0" name="Google Shape;680;p12"/>
          <p:cNvSpPr/>
          <p:nvPr/>
        </p:nvSpPr>
        <p:spPr>
          <a:xfrm rot="10800000" flipH="1">
            <a:off x="10327820" y="6505699"/>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1" name="Google Shape;681;p12"/>
          <p:cNvSpPr/>
          <p:nvPr/>
        </p:nvSpPr>
        <p:spPr>
          <a:xfrm rot="10800000" flipH="1">
            <a:off x="11852093" y="6122648"/>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2" name="Google Shape;682;p12"/>
          <p:cNvSpPr/>
          <p:nvPr/>
        </p:nvSpPr>
        <p:spPr>
          <a:xfrm rot="10800000" flipH="1">
            <a:off x="11852093" y="3441300"/>
            <a:ext cx="383576" cy="382973"/>
          </a:xfrm>
          <a:prstGeom prst="rect">
            <a:avLst/>
          </a:prstGeom>
          <a:solidFill>
            <a:srgbClr val="50B8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3" name="Google Shape;683;p12"/>
          <p:cNvSpPr/>
          <p:nvPr/>
        </p:nvSpPr>
        <p:spPr>
          <a:xfrm>
            <a:off x="0" y="1143083"/>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4" name="Google Shape;684;p12"/>
          <p:cNvSpPr/>
          <p:nvPr/>
        </p:nvSpPr>
        <p:spPr>
          <a:xfrm>
            <a:off x="0" y="1909183"/>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5" name="Google Shape;685;p12"/>
          <p:cNvSpPr/>
          <p:nvPr/>
        </p:nvSpPr>
        <p:spPr>
          <a:xfrm>
            <a:off x="2685713" y="-6067"/>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6" name="Google Shape;686;p12"/>
          <p:cNvSpPr/>
          <p:nvPr/>
        </p:nvSpPr>
        <p:spPr>
          <a:xfrm>
            <a:off x="5734260" y="-6067"/>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7" name="Google Shape;687;p12"/>
          <p:cNvSpPr/>
          <p:nvPr/>
        </p:nvSpPr>
        <p:spPr>
          <a:xfrm rot="10800000">
            <a:off x="11852093" y="1909183"/>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8" name="Google Shape;688;p12"/>
          <p:cNvSpPr/>
          <p:nvPr/>
        </p:nvSpPr>
        <p:spPr>
          <a:xfrm rot="10800000">
            <a:off x="11852093" y="1143083"/>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9" name="Google Shape;689;p12"/>
          <p:cNvSpPr/>
          <p:nvPr/>
        </p:nvSpPr>
        <p:spPr>
          <a:xfrm rot="10800000">
            <a:off x="8409453" y="-6067"/>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90" name="Google Shape;690;p12"/>
          <p:cNvSpPr/>
          <p:nvPr/>
        </p:nvSpPr>
        <p:spPr>
          <a:xfrm rot="10800000">
            <a:off x="7263643" y="-6067"/>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91" name="Google Shape;691;p12"/>
          <p:cNvSpPr/>
          <p:nvPr/>
        </p:nvSpPr>
        <p:spPr>
          <a:xfrm>
            <a:off x="0" y="4590450"/>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92" name="Google Shape;692;p12"/>
          <p:cNvSpPr/>
          <p:nvPr/>
        </p:nvSpPr>
        <p:spPr>
          <a:xfrm>
            <a:off x="0" y="5356550"/>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93" name="Google Shape;693;p12"/>
          <p:cNvSpPr/>
          <p:nvPr/>
        </p:nvSpPr>
        <p:spPr>
          <a:xfrm>
            <a:off x="3442640" y="6505699"/>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94" name="Google Shape;694;p12"/>
          <p:cNvSpPr/>
          <p:nvPr/>
        </p:nvSpPr>
        <p:spPr>
          <a:xfrm>
            <a:off x="4588449" y="6505699"/>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95" name="Google Shape;695;p12"/>
          <p:cNvSpPr/>
          <p:nvPr/>
        </p:nvSpPr>
        <p:spPr>
          <a:xfrm rot="10800000" flipH="1">
            <a:off x="8803547" y="6505699"/>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96" name="Google Shape;696;p12"/>
          <p:cNvSpPr/>
          <p:nvPr/>
        </p:nvSpPr>
        <p:spPr>
          <a:xfrm rot="10800000" flipH="1">
            <a:off x="11852093" y="6505699"/>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97" name="Google Shape;697;p12"/>
          <p:cNvSpPr/>
          <p:nvPr/>
        </p:nvSpPr>
        <p:spPr>
          <a:xfrm rot="10800000" flipH="1">
            <a:off x="11852093" y="4207400"/>
            <a:ext cx="383576" cy="382973"/>
          </a:xfrm>
          <a:prstGeom prst="rect">
            <a:avLst/>
          </a:prstGeom>
          <a:solidFill>
            <a:srgbClr val="27868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98" name="Google Shape;698;p12"/>
          <p:cNvSpPr/>
          <p:nvPr/>
        </p:nvSpPr>
        <p:spPr>
          <a:xfrm>
            <a:off x="0" y="760033"/>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99" name="Google Shape;699;p12"/>
          <p:cNvSpPr/>
          <p:nvPr/>
        </p:nvSpPr>
        <p:spPr>
          <a:xfrm>
            <a:off x="4588449" y="-6067"/>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00" name="Google Shape;700;p12"/>
          <p:cNvSpPr/>
          <p:nvPr/>
        </p:nvSpPr>
        <p:spPr>
          <a:xfrm>
            <a:off x="3058967" y="-6067"/>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01" name="Google Shape;701;p12"/>
          <p:cNvSpPr/>
          <p:nvPr/>
        </p:nvSpPr>
        <p:spPr>
          <a:xfrm rot="10800000">
            <a:off x="6501507" y="-6067"/>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02" name="Google Shape;702;p12"/>
          <p:cNvSpPr/>
          <p:nvPr/>
        </p:nvSpPr>
        <p:spPr>
          <a:xfrm rot="10800000">
            <a:off x="11852093" y="2292232"/>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03" name="Google Shape;703;p12"/>
          <p:cNvSpPr/>
          <p:nvPr/>
        </p:nvSpPr>
        <p:spPr>
          <a:xfrm rot="10800000">
            <a:off x="10701072" y="-6067"/>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04" name="Google Shape;704;p12"/>
          <p:cNvSpPr/>
          <p:nvPr/>
        </p:nvSpPr>
        <p:spPr>
          <a:xfrm rot="10800000">
            <a:off x="7642107" y="-6067"/>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05" name="Google Shape;705;p12"/>
          <p:cNvSpPr/>
          <p:nvPr/>
        </p:nvSpPr>
        <p:spPr>
          <a:xfrm>
            <a:off x="5350587" y="6505699"/>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06" name="Google Shape;706;p12"/>
          <p:cNvSpPr/>
          <p:nvPr/>
        </p:nvSpPr>
        <p:spPr>
          <a:xfrm>
            <a:off x="0" y="4207400"/>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07" name="Google Shape;707;p12"/>
          <p:cNvSpPr/>
          <p:nvPr/>
        </p:nvSpPr>
        <p:spPr>
          <a:xfrm>
            <a:off x="1151020" y="6505699"/>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08" name="Google Shape;708;p12"/>
          <p:cNvSpPr/>
          <p:nvPr/>
        </p:nvSpPr>
        <p:spPr>
          <a:xfrm>
            <a:off x="4209987" y="6505699"/>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09" name="Google Shape;709;p12"/>
          <p:cNvSpPr/>
          <p:nvPr/>
        </p:nvSpPr>
        <p:spPr>
          <a:xfrm rot="10800000" flipH="1">
            <a:off x="10706283" y="6505699"/>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10" name="Google Shape;710;p12"/>
          <p:cNvSpPr/>
          <p:nvPr/>
        </p:nvSpPr>
        <p:spPr>
          <a:xfrm rot="10800000" flipH="1">
            <a:off x="11852093" y="4973499"/>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11" name="Google Shape;711;p12"/>
          <p:cNvSpPr/>
          <p:nvPr/>
        </p:nvSpPr>
        <p:spPr>
          <a:xfrm rot="10800000" flipH="1">
            <a:off x="9176800" y="6505699"/>
            <a:ext cx="383576" cy="382973"/>
          </a:xfrm>
          <a:prstGeom prst="rect">
            <a:avLst/>
          </a:prstGeom>
          <a:solidFill>
            <a:srgbClr val="5FBBC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12" name="Google Shape;712;p12"/>
          <p:cNvSpPr txBox="1">
            <a:spLocks noGrp="1"/>
          </p:cNvSpPr>
          <p:nvPr>
            <p:ph type="sldNum" idx="12"/>
          </p:nvPr>
        </p:nvSpPr>
        <p:spPr>
          <a:xfrm>
            <a:off x="383667" y="5739600"/>
            <a:ext cx="11468400" cy="76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dirty="0"/>
          </a:p>
        </p:txBody>
      </p:sp>
      <p:sp>
        <p:nvSpPr>
          <p:cNvPr id="713" name="Google Shape;713;p12"/>
          <p:cNvSpPr/>
          <p:nvPr/>
        </p:nvSpPr>
        <p:spPr>
          <a:xfrm>
            <a:off x="0" y="1526132"/>
            <a:ext cx="383576" cy="382973"/>
          </a:xfrm>
          <a:prstGeom prst="rect">
            <a:avLst/>
          </a:prstGeom>
          <a:solidFill>
            <a:srgbClr val="266D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14" name="Google Shape;714;p12"/>
          <p:cNvSpPr/>
          <p:nvPr/>
        </p:nvSpPr>
        <p:spPr>
          <a:xfrm>
            <a:off x="1918367" y="-6067"/>
            <a:ext cx="383576" cy="382973"/>
          </a:xfrm>
          <a:prstGeom prst="rect">
            <a:avLst/>
          </a:prstGeom>
          <a:solidFill>
            <a:srgbClr val="266D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15" name="Google Shape;715;p12"/>
          <p:cNvSpPr/>
          <p:nvPr/>
        </p:nvSpPr>
        <p:spPr>
          <a:xfrm>
            <a:off x="3826313" y="-6067"/>
            <a:ext cx="383576" cy="382973"/>
          </a:xfrm>
          <a:prstGeom prst="rect">
            <a:avLst/>
          </a:prstGeom>
          <a:solidFill>
            <a:srgbClr val="266D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99010063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7"/>
        <p:cNvGrpSpPr/>
        <p:nvPr/>
      </p:nvGrpSpPr>
      <p:grpSpPr>
        <a:xfrm>
          <a:off x="0" y="0"/>
          <a:ext cx="0" cy="0"/>
          <a:chOff x="0" y="0"/>
          <a:chExt cx="0" cy="0"/>
        </a:xfrm>
      </p:grpSpPr>
      <p:grpSp>
        <p:nvGrpSpPr>
          <p:cNvPr id="288" name="Google Shape;288;p5"/>
          <p:cNvGrpSpPr/>
          <p:nvPr/>
        </p:nvGrpSpPr>
        <p:grpSpPr>
          <a:xfrm>
            <a:off x="9908575" y="2283988"/>
            <a:ext cx="2283205" cy="3816605"/>
            <a:chOff x="7431431" y="1712991"/>
            <a:chExt cx="1712404" cy="2862454"/>
          </a:xfrm>
        </p:grpSpPr>
        <p:sp>
          <p:nvSpPr>
            <p:cNvPr id="289" name="Google Shape;289;p5"/>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0" name="Google Shape;290;p5"/>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1" name="Google Shape;291;p5"/>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2" name="Google Shape;292;p5"/>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293" name="Google Shape;293;p5"/>
          <p:cNvGrpSpPr/>
          <p:nvPr/>
        </p:nvGrpSpPr>
        <p:grpSpPr>
          <a:xfrm>
            <a:off x="9908575" y="2283988"/>
            <a:ext cx="2283205" cy="3816605"/>
            <a:chOff x="7431431" y="1712991"/>
            <a:chExt cx="1712404" cy="2862454"/>
          </a:xfrm>
        </p:grpSpPr>
        <p:sp>
          <p:nvSpPr>
            <p:cNvPr id="294" name="Google Shape;294;p5"/>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5" name="Google Shape;295;p5"/>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296" name="Google Shape;296;p5"/>
          <p:cNvGrpSpPr/>
          <p:nvPr/>
        </p:nvGrpSpPr>
        <p:grpSpPr>
          <a:xfrm>
            <a:off x="9908575" y="-6066"/>
            <a:ext cx="2283205" cy="6870012"/>
            <a:chOff x="7431431" y="-4550"/>
            <a:chExt cx="1712404" cy="5152509"/>
          </a:xfrm>
        </p:grpSpPr>
        <p:sp>
          <p:nvSpPr>
            <p:cNvPr id="297" name="Google Shape;297;p5"/>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8" name="Google Shape;298;p5"/>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9" name="Google Shape;299;p5"/>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0" name="Google Shape;300;p5"/>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1" name="Google Shape;301;p5"/>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02" name="Google Shape;302;p5"/>
          <p:cNvGrpSpPr/>
          <p:nvPr/>
        </p:nvGrpSpPr>
        <p:grpSpPr>
          <a:xfrm>
            <a:off x="9908575" y="-6066"/>
            <a:ext cx="2283205" cy="6870012"/>
            <a:chOff x="7431431" y="-4550"/>
            <a:chExt cx="1712404" cy="5152509"/>
          </a:xfrm>
        </p:grpSpPr>
        <p:sp>
          <p:nvSpPr>
            <p:cNvPr id="303" name="Google Shape;303;p5"/>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4" name="Google Shape;304;p5"/>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5" name="Google Shape;305;p5"/>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6" name="Google Shape;306;p5"/>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7" name="Google Shape;307;p5"/>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8" name="Google Shape;308;p5"/>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9" name="Google Shape;309;p5"/>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10" name="Google Shape;310;p5"/>
          <p:cNvGrpSpPr/>
          <p:nvPr/>
        </p:nvGrpSpPr>
        <p:grpSpPr>
          <a:xfrm>
            <a:off x="9908575" y="-6066"/>
            <a:ext cx="2283205" cy="6106660"/>
            <a:chOff x="7431431" y="-4550"/>
            <a:chExt cx="1712404" cy="4579995"/>
          </a:xfrm>
        </p:grpSpPr>
        <p:sp>
          <p:nvSpPr>
            <p:cNvPr id="311" name="Google Shape;311;p5"/>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12" name="Google Shape;312;p5"/>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13" name="Google Shape;313;p5"/>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14" name="Google Shape;314;p5"/>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15" name="Google Shape;315;p5"/>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16" name="Google Shape;316;p5"/>
          <p:cNvGrpSpPr/>
          <p:nvPr/>
        </p:nvGrpSpPr>
        <p:grpSpPr>
          <a:xfrm>
            <a:off x="9908575" y="757286"/>
            <a:ext cx="2283205" cy="6106660"/>
            <a:chOff x="7431431" y="567964"/>
            <a:chExt cx="1712404" cy="4579995"/>
          </a:xfrm>
        </p:grpSpPr>
        <p:sp>
          <p:nvSpPr>
            <p:cNvPr id="317" name="Google Shape;317;p5"/>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18" name="Google Shape;318;p5"/>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19" name="Google Shape;319;p5"/>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0" name="Google Shape;320;p5"/>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21" name="Google Shape;321;p5"/>
          <p:cNvSpPr txBox="1">
            <a:spLocks noGrp="1"/>
          </p:cNvSpPr>
          <p:nvPr>
            <p:ph type="title"/>
          </p:nvPr>
        </p:nvSpPr>
        <p:spPr>
          <a:xfrm>
            <a:off x="609600" y="681033"/>
            <a:ext cx="8544400" cy="11432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322" name="Google Shape;322;p5"/>
          <p:cNvSpPr txBox="1">
            <a:spLocks noGrp="1"/>
          </p:cNvSpPr>
          <p:nvPr>
            <p:ph type="body" idx="1"/>
          </p:nvPr>
        </p:nvSpPr>
        <p:spPr>
          <a:xfrm>
            <a:off x="609600" y="2006600"/>
            <a:ext cx="8544400" cy="43556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en-US"/>
              <a:t>Click to edit Master text styles</a:t>
            </a:r>
          </a:p>
        </p:txBody>
      </p:sp>
      <p:sp>
        <p:nvSpPr>
          <p:cNvPr id="323" name="Google Shape;323;p5"/>
          <p:cNvSpPr txBox="1">
            <a:spLocks noGrp="1"/>
          </p:cNvSpPr>
          <p:nvPr>
            <p:ph type="sldNum" idx="12"/>
          </p:nvPr>
        </p:nvSpPr>
        <p:spPr>
          <a:xfrm>
            <a:off x="11427433" y="6094733"/>
            <a:ext cx="764400" cy="76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dirty="0"/>
          </a:p>
        </p:txBody>
      </p:sp>
    </p:spTree>
    <p:extLst>
      <p:ext uri="{BB962C8B-B14F-4D97-AF65-F5344CB8AC3E}">
        <p14:creationId xmlns:p14="http://schemas.microsoft.com/office/powerpoint/2010/main" val="2600254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1"/>
        <p:cNvGrpSpPr/>
        <p:nvPr/>
      </p:nvGrpSpPr>
      <p:grpSpPr>
        <a:xfrm>
          <a:off x="0" y="0"/>
          <a:ext cx="0" cy="0"/>
          <a:chOff x="0" y="0"/>
          <a:chExt cx="0" cy="0"/>
        </a:xfrm>
      </p:grpSpPr>
      <p:grpSp>
        <p:nvGrpSpPr>
          <p:cNvPr id="112" name="Google Shape;112;p3"/>
          <p:cNvGrpSpPr/>
          <p:nvPr/>
        </p:nvGrpSpPr>
        <p:grpSpPr>
          <a:xfrm>
            <a:off x="6095988" y="1520637"/>
            <a:ext cx="6095793" cy="5343308"/>
            <a:chOff x="4571990" y="1140477"/>
            <a:chExt cx="4571845" cy="4007481"/>
          </a:xfrm>
        </p:grpSpPr>
        <p:sp>
          <p:nvSpPr>
            <p:cNvPr id="113" name="Google Shape;113;p3"/>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4" name="Google Shape;114;p3"/>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5" name="Google Shape;115;p3"/>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6" name="Google Shape;116;p3"/>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7" name="Google Shape;117;p3"/>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8" name="Google Shape;118;p3"/>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9" name="Google Shape;119;p3"/>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0" name="Google Shape;120;p3"/>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1" name="Google Shape;121;p3"/>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2" name="Google Shape;122;p3"/>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3" name="Google Shape;123;p3"/>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24" name="Google Shape;124;p3"/>
          <p:cNvGrpSpPr/>
          <p:nvPr/>
        </p:nvGrpSpPr>
        <p:grpSpPr>
          <a:xfrm>
            <a:off x="6095988" y="-6066"/>
            <a:ext cx="6095793" cy="6106660"/>
            <a:chOff x="4571990" y="-4550"/>
            <a:chExt cx="4571845" cy="4579995"/>
          </a:xfrm>
        </p:grpSpPr>
        <p:sp>
          <p:nvSpPr>
            <p:cNvPr id="125" name="Google Shape;125;p3"/>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6" name="Google Shape;126;p3"/>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7" name="Google Shape;127;p3"/>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8" name="Google Shape;128;p3"/>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9" name="Google Shape;129;p3"/>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0" name="Google Shape;130;p3"/>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1" name="Google Shape;131;p3"/>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2" name="Google Shape;132;p3"/>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3" name="Google Shape;133;p3"/>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4" name="Google Shape;134;p3"/>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5" name="Google Shape;135;p3"/>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36" name="Google Shape;136;p3"/>
          <p:cNvGrpSpPr/>
          <p:nvPr/>
        </p:nvGrpSpPr>
        <p:grpSpPr>
          <a:xfrm>
            <a:off x="6095988" y="-6066"/>
            <a:ext cx="6095793" cy="6870012"/>
            <a:chOff x="4571990" y="-4550"/>
            <a:chExt cx="4571845" cy="5152509"/>
          </a:xfrm>
        </p:grpSpPr>
        <p:sp>
          <p:nvSpPr>
            <p:cNvPr id="137" name="Google Shape;137;p3"/>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8" name="Google Shape;138;p3"/>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9" name="Google Shape;139;p3"/>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0" name="Google Shape;140;p3"/>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1" name="Google Shape;141;p3"/>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2" name="Google Shape;142;p3"/>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3" name="Google Shape;143;p3"/>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4" name="Google Shape;144;p3"/>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5" name="Google Shape;145;p3"/>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6" name="Google Shape;146;p3"/>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7" name="Google Shape;147;p3"/>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8" name="Google Shape;148;p3"/>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49" name="Google Shape;149;p3"/>
          <p:cNvGrpSpPr/>
          <p:nvPr/>
        </p:nvGrpSpPr>
        <p:grpSpPr>
          <a:xfrm>
            <a:off x="6095988" y="-6066"/>
            <a:ext cx="6095793" cy="6870012"/>
            <a:chOff x="4571990" y="-4550"/>
            <a:chExt cx="4571845" cy="5152509"/>
          </a:xfrm>
        </p:grpSpPr>
        <p:sp>
          <p:nvSpPr>
            <p:cNvPr id="150" name="Google Shape;150;p3"/>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1" name="Google Shape;151;p3"/>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2" name="Google Shape;152;p3"/>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3" name="Google Shape;153;p3"/>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4" name="Google Shape;154;p3"/>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5" name="Google Shape;155;p3"/>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6" name="Google Shape;156;p3"/>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7" name="Google Shape;157;p3"/>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8" name="Google Shape;158;p3"/>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9" name="Google Shape;159;p3"/>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0" name="Google Shape;160;p3"/>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1" name="Google Shape;161;p3"/>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2" name="Google Shape;162;p3"/>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3" name="Google Shape;163;p3"/>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4" name="Google Shape;164;p3"/>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65" name="Google Shape;165;p3"/>
          <p:cNvGrpSpPr/>
          <p:nvPr/>
        </p:nvGrpSpPr>
        <p:grpSpPr>
          <a:xfrm>
            <a:off x="6095988" y="-6066"/>
            <a:ext cx="6095793" cy="6870012"/>
            <a:chOff x="4571990" y="-4550"/>
            <a:chExt cx="4571845" cy="5152509"/>
          </a:xfrm>
        </p:grpSpPr>
        <p:sp>
          <p:nvSpPr>
            <p:cNvPr id="166" name="Google Shape;166;p3"/>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7" name="Google Shape;167;p3"/>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8" name="Google Shape;168;p3"/>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9" name="Google Shape;169;p3"/>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0" name="Google Shape;170;p3"/>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1" name="Google Shape;171;p3"/>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2" name="Google Shape;172;p3"/>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3" name="Google Shape;173;p3"/>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4" name="Google Shape;174;p3"/>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5" name="Google Shape;175;p3"/>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6" name="Google Shape;176;p3"/>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7" name="Google Shape;177;p3"/>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78" name="Google Shape;178;p3"/>
          <p:cNvGrpSpPr/>
          <p:nvPr/>
        </p:nvGrpSpPr>
        <p:grpSpPr>
          <a:xfrm>
            <a:off x="6095988" y="-6066"/>
            <a:ext cx="6095793" cy="6870012"/>
            <a:chOff x="4571990" y="-4550"/>
            <a:chExt cx="4571845" cy="5152509"/>
          </a:xfrm>
        </p:grpSpPr>
        <p:sp>
          <p:nvSpPr>
            <p:cNvPr id="179" name="Google Shape;179;p3"/>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0" name="Google Shape;180;p3"/>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1" name="Google Shape;181;p3"/>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2" name="Google Shape;182;p3"/>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3" name="Google Shape;183;p3"/>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4" name="Google Shape;184;p3"/>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5" name="Google Shape;185;p3"/>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6" name="Google Shape;186;p3"/>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7" name="Google Shape;187;p3"/>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8" name="Google Shape;188;p3"/>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9" name="Google Shape;189;p3"/>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90" name="Google Shape;190;p3"/>
          <p:cNvSpPr txBox="1">
            <a:spLocks noGrp="1"/>
          </p:cNvSpPr>
          <p:nvPr>
            <p:ph type="ctrTitle"/>
          </p:nvPr>
        </p:nvSpPr>
        <p:spPr>
          <a:xfrm>
            <a:off x="725200" y="3318788"/>
            <a:ext cx="4584800" cy="1546400"/>
          </a:xfrm>
          <a:prstGeom prst="rect">
            <a:avLst/>
          </a:prstGeom>
        </p:spPr>
        <p:txBody>
          <a:bodyPr spcFirstLastPara="1" wrap="square" lIns="91425" tIns="91425" rIns="91425" bIns="91425" anchor="b" anchorCtr="0"/>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a:t>Click to edit Master title style</a:t>
            </a:r>
            <a:endParaRPr/>
          </a:p>
        </p:txBody>
      </p:sp>
      <p:sp>
        <p:nvSpPr>
          <p:cNvPr id="191" name="Google Shape;191;p3"/>
          <p:cNvSpPr txBox="1">
            <a:spLocks noGrp="1"/>
          </p:cNvSpPr>
          <p:nvPr>
            <p:ph type="subTitle" idx="1"/>
          </p:nvPr>
        </p:nvSpPr>
        <p:spPr>
          <a:xfrm>
            <a:off x="725200" y="4791191"/>
            <a:ext cx="4584800" cy="1046400"/>
          </a:xfrm>
          <a:prstGeom prst="rect">
            <a:avLst/>
          </a:prstGeom>
        </p:spPr>
        <p:txBody>
          <a:bodyPr spcFirstLastPara="1" wrap="square" lIns="91425" tIns="91425" rIns="91425" bIns="91425" anchor="t" anchorCtr="0"/>
          <a:lstStyle>
            <a:lvl1pPr lvl="0" rtl="0">
              <a:spcBef>
                <a:spcPts val="0"/>
              </a:spcBef>
              <a:spcAft>
                <a:spcPts val="0"/>
              </a:spcAft>
              <a:buClr>
                <a:srgbClr val="27868B"/>
              </a:buClr>
              <a:buSzPts val="1800"/>
              <a:buNone/>
              <a:defRPr sz="2400">
                <a:solidFill>
                  <a:srgbClr val="27868B"/>
                </a:solidFill>
              </a:defRPr>
            </a:lvl1pPr>
            <a:lvl2pPr lvl="1" rtl="0">
              <a:spcBef>
                <a:spcPts val="0"/>
              </a:spcBef>
              <a:spcAft>
                <a:spcPts val="0"/>
              </a:spcAft>
              <a:buClr>
                <a:srgbClr val="27868B"/>
              </a:buClr>
              <a:buSzPts val="1800"/>
              <a:buNone/>
              <a:defRPr sz="2400">
                <a:solidFill>
                  <a:srgbClr val="27868B"/>
                </a:solidFill>
              </a:defRPr>
            </a:lvl2pPr>
            <a:lvl3pPr lvl="2" rtl="0">
              <a:spcBef>
                <a:spcPts val="0"/>
              </a:spcBef>
              <a:spcAft>
                <a:spcPts val="0"/>
              </a:spcAft>
              <a:buClr>
                <a:srgbClr val="27868B"/>
              </a:buClr>
              <a:buSzPts val="1800"/>
              <a:buNone/>
              <a:defRPr sz="2400">
                <a:solidFill>
                  <a:srgbClr val="27868B"/>
                </a:solidFill>
              </a:defRPr>
            </a:lvl3pPr>
            <a:lvl4pPr lvl="3" rtl="0">
              <a:spcBef>
                <a:spcPts val="0"/>
              </a:spcBef>
              <a:spcAft>
                <a:spcPts val="0"/>
              </a:spcAft>
              <a:buClr>
                <a:srgbClr val="27868B"/>
              </a:buClr>
              <a:buSzPts val="1800"/>
              <a:buNone/>
              <a:defRPr sz="2400">
                <a:solidFill>
                  <a:srgbClr val="27868B"/>
                </a:solidFill>
              </a:defRPr>
            </a:lvl4pPr>
            <a:lvl5pPr lvl="4" rtl="0">
              <a:spcBef>
                <a:spcPts val="0"/>
              </a:spcBef>
              <a:spcAft>
                <a:spcPts val="0"/>
              </a:spcAft>
              <a:buClr>
                <a:srgbClr val="27868B"/>
              </a:buClr>
              <a:buSzPts val="1800"/>
              <a:buNone/>
              <a:defRPr sz="2400">
                <a:solidFill>
                  <a:srgbClr val="27868B"/>
                </a:solidFill>
              </a:defRPr>
            </a:lvl5pPr>
            <a:lvl6pPr lvl="5" rtl="0">
              <a:spcBef>
                <a:spcPts val="0"/>
              </a:spcBef>
              <a:spcAft>
                <a:spcPts val="0"/>
              </a:spcAft>
              <a:buClr>
                <a:srgbClr val="27868B"/>
              </a:buClr>
              <a:buSzPts val="1800"/>
              <a:buNone/>
              <a:defRPr sz="2400">
                <a:solidFill>
                  <a:srgbClr val="27868B"/>
                </a:solidFill>
              </a:defRPr>
            </a:lvl6pPr>
            <a:lvl7pPr lvl="6" rtl="0">
              <a:spcBef>
                <a:spcPts val="0"/>
              </a:spcBef>
              <a:spcAft>
                <a:spcPts val="0"/>
              </a:spcAft>
              <a:buClr>
                <a:srgbClr val="27868B"/>
              </a:buClr>
              <a:buSzPts val="1800"/>
              <a:buNone/>
              <a:defRPr sz="2400">
                <a:solidFill>
                  <a:srgbClr val="27868B"/>
                </a:solidFill>
              </a:defRPr>
            </a:lvl7pPr>
            <a:lvl8pPr lvl="7" rtl="0">
              <a:spcBef>
                <a:spcPts val="0"/>
              </a:spcBef>
              <a:spcAft>
                <a:spcPts val="0"/>
              </a:spcAft>
              <a:buClr>
                <a:srgbClr val="27868B"/>
              </a:buClr>
              <a:buSzPts val="1800"/>
              <a:buNone/>
              <a:defRPr sz="2400">
                <a:solidFill>
                  <a:srgbClr val="27868B"/>
                </a:solidFill>
              </a:defRPr>
            </a:lvl8pPr>
            <a:lvl9pPr lvl="8" rtl="0">
              <a:spcBef>
                <a:spcPts val="0"/>
              </a:spcBef>
              <a:spcAft>
                <a:spcPts val="0"/>
              </a:spcAft>
              <a:buClr>
                <a:srgbClr val="27868B"/>
              </a:buClr>
              <a:buSzPts val="1800"/>
              <a:buNone/>
              <a:defRPr sz="2400">
                <a:solidFill>
                  <a:srgbClr val="27868B"/>
                </a:solidFill>
              </a:defRPr>
            </a:lvl9pPr>
          </a:lstStyle>
          <a:p>
            <a:r>
              <a:rPr lang="en-US"/>
              <a:t>Click to edit Master subtitle style</a:t>
            </a:r>
            <a:endParaRPr/>
          </a:p>
        </p:txBody>
      </p:sp>
    </p:spTree>
    <p:extLst>
      <p:ext uri="{BB962C8B-B14F-4D97-AF65-F5344CB8AC3E}">
        <p14:creationId xmlns:p14="http://schemas.microsoft.com/office/powerpoint/2010/main" val="107584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0A1377-426A-4531-ACF5-FE4E0FDBE08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195464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0A1377-426A-4531-ACF5-FE4E0FDBE08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128643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0A1377-426A-4531-ACF5-FE4E0FDBE08D}"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391973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0A1377-426A-4531-ACF5-FE4E0FDBE08D}"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4790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0A1377-426A-4531-ACF5-FE4E0FDBE08D}"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353763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A1377-426A-4531-ACF5-FE4E0FDBE08D}"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47859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0A1377-426A-4531-ACF5-FE4E0FDBE08D}"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9A71B-EC43-48CE-8CBE-4493B94FBE3F}" type="slidenum">
              <a:rPr lang="en-US" smtClean="0"/>
              <a:t>‹#›</a:t>
            </a:fld>
            <a:endParaRPr lang="en-US"/>
          </a:p>
        </p:txBody>
      </p:sp>
    </p:spTree>
    <p:extLst>
      <p:ext uri="{BB962C8B-B14F-4D97-AF65-F5344CB8AC3E}">
        <p14:creationId xmlns:p14="http://schemas.microsoft.com/office/powerpoint/2010/main" val="42704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9A71B-EC43-48CE-8CBE-4493B94FBE3F}" type="slidenum">
              <a:rPr lang="en-US" smtClean="0"/>
              <a:t>‹#›</a:t>
            </a:fld>
            <a:endParaRPr lang="en-US"/>
          </a:p>
        </p:txBody>
      </p:sp>
      <p:sp>
        <p:nvSpPr>
          <p:cNvPr id="5" name="Date Placeholder 4"/>
          <p:cNvSpPr>
            <a:spLocks noGrp="1"/>
          </p:cNvSpPr>
          <p:nvPr>
            <p:ph type="dt" sz="half" idx="10"/>
          </p:nvPr>
        </p:nvSpPr>
        <p:spPr/>
        <p:txBody>
          <a:bodyPr/>
          <a:lstStyle/>
          <a:p>
            <a:fld id="{AB0A1377-426A-4531-ACF5-FE4E0FDBE08D}" type="datetimeFigureOut">
              <a:rPr lang="en-US" smtClean="0"/>
              <a:t>10/5/2022</a:t>
            </a:fld>
            <a:endParaRPr lang="en-US"/>
          </a:p>
        </p:txBody>
      </p:sp>
    </p:spTree>
    <p:extLst>
      <p:ext uri="{BB962C8B-B14F-4D97-AF65-F5344CB8AC3E}">
        <p14:creationId xmlns:p14="http://schemas.microsoft.com/office/powerpoint/2010/main" val="308614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0A1377-426A-4531-ACF5-FE4E0FDBE08D}" type="datetimeFigureOut">
              <a:rPr lang="en-US" smtClean="0"/>
              <a:t>10/5/2022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4E9A71B-EC43-48CE-8CBE-4493B94FBE3F}" type="slidenum">
              <a:rPr lang="en-US" smtClean="0"/>
              <a:t>‹#›</a:t>
            </a:fld>
            <a:endParaRPr lang="en-US"/>
          </a:p>
        </p:txBody>
      </p:sp>
    </p:spTree>
    <p:extLst>
      <p:ext uri="{BB962C8B-B14F-4D97-AF65-F5344CB8AC3E}">
        <p14:creationId xmlns:p14="http://schemas.microsoft.com/office/powerpoint/2010/main" val="132053367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53.emf"/></Relationships>
</file>

<file path=ppt/slides/_rels/slide3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4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 Id="rId5" Type="http://schemas.openxmlformats.org/officeDocument/2006/relationships/image" Target="../media/image78.emf"/><Relationship Id="rId4" Type="http://schemas.openxmlformats.org/officeDocument/2006/relationships/image" Target="../media/image77.emf"/></Relationships>
</file>

<file path=ppt/slides/_rels/slide46.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49.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 Id="rId4" Type="http://schemas.openxmlformats.org/officeDocument/2006/relationships/image" Target="../media/image87.emf"/></Relationships>
</file>

<file path=ppt/slides/_rels/slide51.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2.xml"/><Relationship Id="rId5" Type="http://schemas.openxmlformats.org/officeDocument/2006/relationships/image" Target="../media/image93.emf"/><Relationship Id="rId4" Type="http://schemas.openxmlformats.org/officeDocument/2006/relationships/image" Target="../media/image92.emf"/></Relationships>
</file>

<file path=ppt/slides/_rels/slide53.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4BD1-0C5A-7B14-469B-04FBD35DFFC6}"/>
              </a:ext>
            </a:extLst>
          </p:cNvPr>
          <p:cNvSpPr>
            <a:spLocks noGrp="1"/>
          </p:cNvSpPr>
          <p:nvPr>
            <p:ph type="ctrTitle"/>
          </p:nvPr>
        </p:nvSpPr>
        <p:spPr>
          <a:xfrm>
            <a:off x="397564" y="2404534"/>
            <a:ext cx="10287369" cy="1398840"/>
          </a:xfrm>
        </p:spPr>
        <p:txBody>
          <a:bodyPr/>
          <a:lstStyle/>
          <a:p>
            <a:r>
              <a:rPr lang="en-US" dirty="0"/>
              <a:t>Rockville Housing Enterprises</a:t>
            </a:r>
            <a:br>
              <a:rPr lang="en-US" dirty="0"/>
            </a:br>
            <a:r>
              <a:rPr lang="en-US" sz="4400" dirty="0"/>
              <a:t>FY2023 Annual Plan/MTW Supplement</a:t>
            </a:r>
            <a:endParaRPr lang="en-US" dirty="0"/>
          </a:p>
        </p:txBody>
      </p:sp>
      <p:sp>
        <p:nvSpPr>
          <p:cNvPr id="3" name="Subtitle 2">
            <a:extLst>
              <a:ext uri="{FF2B5EF4-FFF2-40B4-BE49-F238E27FC236}">
                <a16:creationId xmlns:a16="http://schemas.microsoft.com/office/drawing/2014/main" id="{CE600468-5D5B-1BDC-857E-9E66286ED8C2}"/>
              </a:ext>
            </a:extLst>
          </p:cNvPr>
          <p:cNvSpPr>
            <a:spLocks noGrp="1"/>
          </p:cNvSpPr>
          <p:nvPr>
            <p:ph type="subTitle" idx="1"/>
          </p:nvPr>
        </p:nvSpPr>
        <p:spPr>
          <a:xfrm>
            <a:off x="1507066" y="4050833"/>
            <a:ext cx="8551333" cy="1096899"/>
          </a:xfrm>
        </p:spPr>
        <p:txBody>
          <a:bodyPr>
            <a:normAutofit/>
          </a:bodyPr>
          <a:lstStyle/>
          <a:p>
            <a:pPr algn="ctr"/>
            <a:r>
              <a:rPr lang="en-US" sz="2400" dirty="0"/>
              <a:t>Public Hearing 10-05-2022</a:t>
            </a:r>
          </a:p>
        </p:txBody>
      </p:sp>
    </p:spTree>
    <p:extLst>
      <p:ext uri="{BB962C8B-B14F-4D97-AF65-F5344CB8AC3E}">
        <p14:creationId xmlns:p14="http://schemas.microsoft.com/office/powerpoint/2010/main" val="182422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D8C3-0D7E-41D7-E4A4-E19E5A0263A3}"/>
              </a:ext>
            </a:extLst>
          </p:cNvPr>
          <p:cNvSpPr>
            <a:spLocks noGrp="1"/>
          </p:cNvSpPr>
          <p:nvPr>
            <p:ph type="title"/>
          </p:nvPr>
        </p:nvSpPr>
        <p:spPr/>
        <p:txBody>
          <a:bodyPr>
            <a:normAutofit/>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2.1.l  Eligibility of New Household Members</a:t>
            </a:r>
            <a:endParaRPr lang="en-US" sz="4800" dirty="0"/>
          </a:p>
        </p:txBody>
      </p:sp>
      <p:pic>
        <p:nvPicPr>
          <p:cNvPr id="4" name="Content Placeholder 3">
            <a:extLst>
              <a:ext uri="{FF2B5EF4-FFF2-40B4-BE49-F238E27FC236}">
                <a16:creationId xmlns:a16="http://schemas.microsoft.com/office/drawing/2014/main" id="{0D96CEBD-824A-CA64-4DCD-67030872F37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0262" y="1930400"/>
            <a:ext cx="8039477" cy="1122630"/>
          </a:xfrm>
          <a:prstGeom prst="rect">
            <a:avLst/>
          </a:prstGeom>
          <a:noFill/>
          <a:ln>
            <a:noFill/>
          </a:ln>
        </p:spPr>
      </p:pic>
      <p:pic>
        <p:nvPicPr>
          <p:cNvPr id="5" name="Picture 4">
            <a:extLst>
              <a:ext uri="{FF2B5EF4-FFF2-40B4-BE49-F238E27FC236}">
                <a16:creationId xmlns:a16="http://schemas.microsoft.com/office/drawing/2014/main" id="{0F726528-34E4-5010-DCA3-219E6F6032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262" y="3429000"/>
            <a:ext cx="8174468" cy="1385118"/>
          </a:xfrm>
          <a:prstGeom prst="rect">
            <a:avLst/>
          </a:prstGeom>
          <a:noFill/>
          <a:ln>
            <a:noFill/>
          </a:ln>
        </p:spPr>
      </p:pic>
    </p:spTree>
    <p:extLst>
      <p:ext uri="{BB962C8B-B14F-4D97-AF65-F5344CB8AC3E}">
        <p14:creationId xmlns:p14="http://schemas.microsoft.com/office/powerpoint/2010/main" val="15619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C60C-2632-F706-9CE3-439E5BF457A5}"/>
              </a:ext>
            </a:extLst>
          </p:cNvPr>
          <p:cNvSpPr>
            <a:spLocks noGrp="1"/>
          </p:cNvSpPr>
          <p:nvPr>
            <p:ph type="title"/>
          </p:nvPr>
        </p:nvSpPr>
        <p:spPr>
          <a:xfrm>
            <a:off x="677334" y="609600"/>
            <a:ext cx="8596668" cy="792196"/>
          </a:xfrm>
        </p:spPr>
        <p:txBody>
          <a:bodyPr>
            <a:norm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2.2 Income Eligibility</a:t>
            </a:r>
            <a:endParaRPr lang="en-US" sz="6000" dirty="0"/>
          </a:p>
        </p:txBody>
      </p:sp>
      <p:pic>
        <p:nvPicPr>
          <p:cNvPr id="4" name="Content Placeholder 3">
            <a:extLst>
              <a:ext uri="{FF2B5EF4-FFF2-40B4-BE49-F238E27FC236}">
                <a16:creationId xmlns:a16="http://schemas.microsoft.com/office/drawing/2014/main" id="{3E5E76B2-4D35-96EB-FEE3-A17E9548181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401796"/>
            <a:ext cx="8596312" cy="1057207"/>
          </a:xfrm>
          <a:prstGeom prst="rect">
            <a:avLst/>
          </a:prstGeom>
          <a:noFill/>
          <a:ln>
            <a:noFill/>
          </a:ln>
        </p:spPr>
      </p:pic>
      <p:sp>
        <p:nvSpPr>
          <p:cNvPr id="6" name="Title 1">
            <a:extLst>
              <a:ext uri="{FF2B5EF4-FFF2-40B4-BE49-F238E27FC236}">
                <a16:creationId xmlns:a16="http://schemas.microsoft.com/office/drawing/2014/main" id="{323D90BB-D32A-3FAD-C7A0-61A2F16EDDB8}"/>
              </a:ext>
            </a:extLst>
          </p:cNvPr>
          <p:cNvSpPr txBox="1">
            <a:spLocks/>
          </p:cNvSpPr>
          <p:nvPr/>
        </p:nvSpPr>
        <p:spPr>
          <a:xfrm>
            <a:off x="657456" y="2604052"/>
            <a:ext cx="8596668" cy="79219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2.7.c  Additional Reasons for Denial of Admission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4DAC231-0815-3BF3-5F26-48F4932424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269" y="3278406"/>
            <a:ext cx="8975035" cy="793945"/>
          </a:xfrm>
          <a:prstGeom prst="rect">
            <a:avLst/>
          </a:prstGeom>
          <a:noFill/>
          <a:ln>
            <a:noFill/>
          </a:ln>
        </p:spPr>
      </p:pic>
      <p:pic>
        <p:nvPicPr>
          <p:cNvPr id="8" name="Picture 7">
            <a:extLst>
              <a:ext uri="{FF2B5EF4-FFF2-40B4-BE49-F238E27FC236}">
                <a16:creationId xmlns:a16="http://schemas.microsoft.com/office/drawing/2014/main" id="{D8A1BD25-E750-CD76-D4B9-9B00368F58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090" y="4112898"/>
            <a:ext cx="8576790" cy="794453"/>
          </a:xfrm>
          <a:prstGeom prst="rect">
            <a:avLst/>
          </a:prstGeom>
          <a:noFill/>
          <a:ln>
            <a:noFill/>
          </a:ln>
        </p:spPr>
      </p:pic>
    </p:spTree>
    <p:extLst>
      <p:ext uri="{BB962C8B-B14F-4D97-AF65-F5344CB8AC3E}">
        <p14:creationId xmlns:p14="http://schemas.microsoft.com/office/powerpoint/2010/main" val="263029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E219-EEDE-9C85-46DF-CB37B98FDCD4}"/>
              </a:ext>
            </a:extLst>
          </p:cNvPr>
          <p:cNvSpPr>
            <a:spLocks noGrp="1"/>
          </p:cNvSpPr>
          <p:nvPr>
            <p:ph type="title"/>
          </p:nvPr>
        </p:nvSpPr>
        <p:spPr/>
        <p:txBody>
          <a:bodyPr>
            <a:norm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2.10  Occupancy Standards</a:t>
            </a:r>
            <a:endParaRPr lang="en-US" sz="6000" dirty="0"/>
          </a:p>
        </p:txBody>
      </p:sp>
      <p:pic>
        <p:nvPicPr>
          <p:cNvPr id="4" name="Content Placeholder 3">
            <a:extLst>
              <a:ext uri="{FF2B5EF4-FFF2-40B4-BE49-F238E27FC236}">
                <a16:creationId xmlns:a16="http://schemas.microsoft.com/office/drawing/2014/main" id="{DB736BFF-41B1-4FD1-CD1D-4823C7FF5A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731224"/>
            <a:ext cx="8474044" cy="398352"/>
          </a:xfrm>
          <a:prstGeom prst="rect">
            <a:avLst/>
          </a:prstGeom>
          <a:noFill/>
          <a:ln>
            <a:noFill/>
          </a:ln>
        </p:spPr>
      </p:pic>
      <p:pic>
        <p:nvPicPr>
          <p:cNvPr id="5" name="Picture 4">
            <a:extLst>
              <a:ext uri="{FF2B5EF4-FFF2-40B4-BE49-F238E27FC236}">
                <a16:creationId xmlns:a16="http://schemas.microsoft.com/office/drawing/2014/main" id="{371426B3-6EAB-8EC7-11DD-40697C17DC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879" y="2160338"/>
            <a:ext cx="8246165" cy="1093322"/>
          </a:xfrm>
          <a:prstGeom prst="rect">
            <a:avLst/>
          </a:prstGeom>
          <a:noFill/>
          <a:ln>
            <a:noFill/>
          </a:ln>
        </p:spPr>
      </p:pic>
    </p:spTree>
    <p:extLst>
      <p:ext uri="{BB962C8B-B14F-4D97-AF65-F5344CB8AC3E}">
        <p14:creationId xmlns:p14="http://schemas.microsoft.com/office/powerpoint/2010/main" val="380875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84B5-FE44-90BE-5E95-376C3E9745C2}"/>
              </a:ext>
            </a:extLst>
          </p:cNvPr>
          <p:cNvSpPr>
            <a:spLocks noGrp="1"/>
          </p:cNvSpPr>
          <p:nvPr>
            <p:ph type="title"/>
          </p:nvPr>
        </p:nvSpPr>
        <p:spPr/>
        <p:txBody>
          <a:bodyPr>
            <a:noAutofit/>
          </a:bodyPr>
          <a:lstStyle/>
          <a:p>
            <a:r>
              <a:rPr lang="en-US" sz="4800" b="1" u="sng" dirty="0">
                <a:effectLst/>
                <a:latin typeface="Calibri" panose="020F0502020204030204" pitchFamily="34" charset="0"/>
                <a:ea typeface="Calibri" panose="020F0502020204030204" pitchFamily="34" charset="0"/>
                <a:cs typeface="Times New Roman" panose="02020603050405020304" pitchFamily="18" charset="0"/>
              </a:rPr>
              <a:t>Chapter 3 Tenant Selection</a:t>
            </a:r>
            <a:br>
              <a:rPr lang="en-US" sz="4800" b="1" u="sng"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3.1 Tenant Selection Preferences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8000" dirty="0"/>
          </a:p>
        </p:txBody>
      </p:sp>
      <p:pic>
        <p:nvPicPr>
          <p:cNvPr id="6" name="Content Placeholder 5">
            <a:extLst>
              <a:ext uri="{FF2B5EF4-FFF2-40B4-BE49-F238E27FC236}">
                <a16:creationId xmlns:a16="http://schemas.microsoft.com/office/drawing/2014/main" id="{10D0D836-B9FB-F091-B9F6-A2029AB427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3" y="1894603"/>
            <a:ext cx="8596312" cy="2054518"/>
          </a:xfrm>
          <a:prstGeom prst="rect">
            <a:avLst/>
          </a:prstGeom>
          <a:noFill/>
          <a:ln>
            <a:noFill/>
          </a:ln>
        </p:spPr>
      </p:pic>
    </p:spTree>
    <p:extLst>
      <p:ext uri="{BB962C8B-B14F-4D97-AF65-F5344CB8AC3E}">
        <p14:creationId xmlns:p14="http://schemas.microsoft.com/office/powerpoint/2010/main" val="64256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F1CE-BBBE-F71B-00C0-9421CB9F7AA0}"/>
              </a:ext>
            </a:extLst>
          </p:cNvPr>
          <p:cNvSpPr>
            <a:spLocks noGrp="1"/>
          </p:cNvSpPr>
          <p:nvPr>
            <p:ph type="title"/>
          </p:nvPr>
        </p:nvSpPr>
        <p:spPr/>
        <p:txBody>
          <a:bodyPr>
            <a:norm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3.3. a  Interviews and Verification Process</a:t>
            </a:r>
            <a:endParaRPr lang="en-US" sz="5400" dirty="0"/>
          </a:p>
        </p:txBody>
      </p:sp>
      <p:pic>
        <p:nvPicPr>
          <p:cNvPr id="4" name="Content Placeholder 3">
            <a:extLst>
              <a:ext uri="{FF2B5EF4-FFF2-40B4-BE49-F238E27FC236}">
                <a16:creationId xmlns:a16="http://schemas.microsoft.com/office/drawing/2014/main" id="{9F04D1DB-F0DF-888F-632C-86357AB340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3701" y="1113666"/>
            <a:ext cx="8596668" cy="4117079"/>
          </a:xfrm>
          <a:prstGeom prst="rect">
            <a:avLst/>
          </a:prstGeom>
          <a:noFill/>
          <a:ln>
            <a:noFill/>
          </a:ln>
        </p:spPr>
      </p:pic>
      <p:pic>
        <p:nvPicPr>
          <p:cNvPr id="5" name="Picture 4">
            <a:extLst>
              <a:ext uri="{FF2B5EF4-FFF2-40B4-BE49-F238E27FC236}">
                <a16:creationId xmlns:a16="http://schemas.microsoft.com/office/drawing/2014/main" id="{0F8DF7D2-05A9-B60A-EFDB-796CFA426B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701" y="5110246"/>
            <a:ext cx="8596668" cy="971717"/>
          </a:xfrm>
          <a:prstGeom prst="rect">
            <a:avLst/>
          </a:prstGeom>
          <a:noFill/>
          <a:ln>
            <a:noFill/>
          </a:ln>
        </p:spPr>
      </p:pic>
    </p:spTree>
    <p:extLst>
      <p:ext uri="{BB962C8B-B14F-4D97-AF65-F5344CB8AC3E}">
        <p14:creationId xmlns:p14="http://schemas.microsoft.com/office/powerpoint/2010/main" val="413535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A073-0274-D111-5034-B62DE051D424}"/>
              </a:ext>
            </a:extLst>
          </p:cNvPr>
          <p:cNvSpPr>
            <a:spLocks noGrp="1"/>
          </p:cNvSpPr>
          <p:nvPr>
            <p:ph type="title"/>
          </p:nvPr>
        </p:nvSpPr>
        <p:spPr/>
        <p:txBody>
          <a:bodyPr>
            <a:noAutofit/>
          </a:bodyPr>
          <a:lstStyle/>
          <a:p>
            <a:r>
              <a:rPr lang="en-US" sz="3200" b="1" u="sng" dirty="0">
                <a:effectLst/>
                <a:latin typeface="Calibri" panose="020F0502020204030204" pitchFamily="34" charset="0"/>
                <a:ea typeface="Calibri" panose="020F0502020204030204" pitchFamily="34" charset="0"/>
                <a:cs typeface="Times New Roman" panose="02020603050405020304" pitchFamily="18" charset="0"/>
              </a:rPr>
              <a:t>Chapter 6 Continued Occupancy Annual and Interim Recertification and Community Service</a:t>
            </a:r>
            <a:br>
              <a:rPr lang="en-US" sz="3200" b="1" u="sng"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6.1  Annual Recertifications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pic>
        <p:nvPicPr>
          <p:cNvPr id="4" name="Content Placeholder 3">
            <a:extLst>
              <a:ext uri="{FF2B5EF4-FFF2-40B4-BE49-F238E27FC236}">
                <a16:creationId xmlns:a16="http://schemas.microsoft.com/office/drawing/2014/main" id="{A119C819-9CE2-9F7A-2B0F-2BF09925A7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582" y="2676939"/>
            <a:ext cx="9783229" cy="2888973"/>
          </a:xfrm>
          <a:prstGeom prst="rect">
            <a:avLst/>
          </a:prstGeom>
          <a:noFill/>
          <a:ln>
            <a:noFill/>
          </a:ln>
        </p:spPr>
      </p:pic>
    </p:spTree>
    <p:extLst>
      <p:ext uri="{BB962C8B-B14F-4D97-AF65-F5344CB8AC3E}">
        <p14:creationId xmlns:p14="http://schemas.microsoft.com/office/powerpoint/2010/main" val="409310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C75C6-2E30-2ABE-1785-E7F030E23375}"/>
              </a:ext>
            </a:extLst>
          </p:cNvPr>
          <p:cNvSpPr>
            <a:spLocks noGrp="1"/>
          </p:cNvSpPr>
          <p:nvPr>
            <p:ph type="title"/>
          </p:nvPr>
        </p:nvSpPr>
        <p:spPr/>
        <p:txBody>
          <a:bodyPr>
            <a:normAutofit/>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6.1.c.  Incomplete Recertifications</a:t>
            </a:r>
            <a:endParaRPr lang="en-US" sz="4800" dirty="0"/>
          </a:p>
        </p:txBody>
      </p:sp>
      <p:pic>
        <p:nvPicPr>
          <p:cNvPr id="4" name="Content Placeholder 3">
            <a:extLst>
              <a:ext uri="{FF2B5EF4-FFF2-40B4-BE49-F238E27FC236}">
                <a16:creationId xmlns:a16="http://schemas.microsoft.com/office/drawing/2014/main" id="{C60A289F-190F-8E98-1FE4-8A7B24EFDD2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690" y="1270000"/>
            <a:ext cx="8596312" cy="1971397"/>
          </a:xfrm>
          <a:prstGeom prst="rect">
            <a:avLst/>
          </a:prstGeom>
          <a:noFill/>
          <a:ln>
            <a:noFill/>
          </a:ln>
        </p:spPr>
      </p:pic>
    </p:spTree>
    <p:extLst>
      <p:ext uri="{BB962C8B-B14F-4D97-AF65-F5344CB8AC3E}">
        <p14:creationId xmlns:p14="http://schemas.microsoft.com/office/powerpoint/2010/main" val="234306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59B2-19F5-F7E0-774B-C310ABB6EA70}"/>
              </a:ext>
            </a:extLst>
          </p:cNvPr>
          <p:cNvSpPr>
            <a:spLocks noGrp="1"/>
          </p:cNvSpPr>
          <p:nvPr>
            <p:ph type="title"/>
          </p:nvPr>
        </p:nvSpPr>
        <p:spPr>
          <a:xfrm>
            <a:off x="677334" y="13252"/>
            <a:ext cx="8596668" cy="583096"/>
          </a:xfrm>
        </p:spPr>
        <p:txBody>
          <a:bodyPr>
            <a:normAutofit/>
          </a:bodyPr>
          <a:lstStyle/>
          <a:p>
            <a:r>
              <a:rPr lang="en-US" sz="3200" b="1" u="sng" dirty="0">
                <a:effectLst/>
                <a:latin typeface="Calibri" panose="020F0502020204030204" pitchFamily="34" charset="0"/>
                <a:ea typeface="Calibri" panose="020F0502020204030204" pitchFamily="34" charset="0"/>
                <a:cs typeface="Times New Roman" panose="02020603050405020304" pitchFamily="18" charset="0"/>
              </a:rPr>
              <a:t>6.2  Interim Reexaminations</a:t>
            </a:r>
            <a:endParaRPr lang="en-US" sz="5400" dirty="0"/>
          </a:p>
        </p:txBody>
      </p:sp>
      <p:pic>
        <p:nvPicPr>
          <p:cNvPr id="4" name="Content Placeholder 3">
            <a:extLst>
              <a:ext uri="{FF2B5EF4-FFF2-40B4-BE49-F238E27FC236}">
                <a16:creationId xmlns:a16="http://schemas.microsoft.com/office/drawing/2014/main" id="{1C155BA1-91BC-86CE-B546-530554AE5F9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690" y="463827"/>
            <a:ext cx="8336410" cy="2315555"/>
          </a:xfrm>
          <a:prstGeom prst="rect">
            <a:avLst/>
          </a:prstGeom>
          <a:noFill/>
          <a:ln>
            <a:noFill/>
          </a:ln>
        </p:spPr>
      </p:pic>
      <p:pic>
        <p:nvPicPr>
          <p:cNvPr id="5" name="Picture 4">
            <a:extLst>
              <a:ext uri="{FF2B5EF4-FFF2-40B4-BE49-F238E27FC236}">
                <a16:creationId xmlns:a16="http://schemas.microsoft.com/office/drawing/2014/main" id="{6EFA8E30-9A3B-73DB-1F48-81A778F2E4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7593" y="2676086"/>
            <a:ext cx="8336410" cy="4337426"/>
          </a:xfrm>
          <a:prstGeom prst="rect">
            <a:avLst/>
          </a:prstGeom>
          <a:noFill/>
          <a:ln>
            <a:noFill/>
          </a:ln>
        </p:spPr>
      </p:pic>
    </p:spTree>
    <p:extLst>
      <p:ext uri="{BB962C8B-B14F-4D97-AF65-F5344CB8AC3E}">
        <p14:creationId xmlns:p14="http://schemas.microsoft.com/office/powerpoint/2010/main" val="415682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1797-5BA4-0083-4B69-2C126C7C09C2}"/>
              </a:ext>
            </a:extLst>
          </p:cNvPr>
          <p:cNvSpPr>
            <a:spLocks noGrp="1"/>
          </p:cNvSpPr>
          <p:nvPr>
            <p:ph type="title"/>
          </p:nvPr>
        </p:nvSpPr>
        <p:spPr/>
        <p:txBody>
          <a:bodyPr>
            <a:normAutofit/>
          </a:bodyPr>
          <a:lstStyle/>
          <a:p>
            <a:r>
              <a:rPr lang="en-US" b="1" u="sng" dirty="0">
                <a:effectLst/>
                <a:latin typeface="Calibri" panose="020F0502020204030204" pitchFamily="34" charset="0"/>
                <a:ea typeface="Calibri" panose="020F0502020204030204" pitchFamily="34" charset="0"/>
                <a:cs typeface="Times New Roman" panose="02020603050405020304" pitchFamily="18" charset="0"/>
              </a:rPr>
              <a:t>Chapter 8  Lease Terminations</a:t>
            </a:r>
            <a:endParaRPr lang="en-US" sz="6000" dirty="0"/>
          </a:p>
        </p:txBody>
      </p:sp>
      <p:pic>
        <p:nvPicPr>
          <p:cNvPr id="6" name="Content Placeholder 5">
            <a:extLst>
              <a:ext uri="{FF2B5EF4-FFF2-40B4-BE49-F238E27FC236}">
                <a16:creationId xmlns:a16="http://schemas.microsoft.com/office/drawing/2014/main" id="{532CCC5E-3277-1907-CC11-564C9B14F63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476391"/>
            <a:ext cx="8596312" cy="1592231"/>
          </a:xfrm>
          <a:prstGeom prst="rect">
            <a:avLst/>
          </a:prstGeom>
          <a:noFill/>
          <a:ln>
            <a:noFill/>
          </a:ln>
        </p:spPr>
      </p:pic>
      <p:pic>
        <p:nvPicPr>
          <p:cNvPr id="7" name="Picture 6">
            <a:extLst>
              <a:ext uri="{FF2B5EF4-FFF2-40B4-BE49-F238E27FC236}">
                <a16:creationId xmlns:a16="http://schemas.microsoft.com/office/drawing/2014/main" id="{25361535-34CC-2567-1991-CCD17A4734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688" y="3208019"/>
            <a:ext cx="7818276" cy="581359"/>
          </a:xfrm>
          <a:prstGeom prst="rect">
            <a:avLst/>
          </a:prstGeom>
          <a:noFill/>
          <a:ln>
            <a:noFill/>
          </a:ln>
        </p:spPr>
      </p:pic>
      <p:pic>
        <p:nvPicPr>
          <p:cNvPr id="8" name="Picture 7">
            <a:extLst>
              <a:ext uri="{FF2B5EF4-FFF2-40B4-BE49-F238E27FC236}">
                <a16:creationId xmlns:a16="http://schemas.microsoft.com/office/drawing/2014/main" id="{E8DFD302-0C60-0D64-C80B-0D86913075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3681" y="3771860"/>
            <a:ext cx="7603620" cy="2489048"/>
          </a:xfrm>
          <a:prstGeom prst="rect">
            <a:avLst/>
          </a:prstGeom>
          <a:noFill/>
          <a:ln>
            <a:noFill/>
          </a:ln>
        </p:spPr>
      </p:pic>
    </p:spTree>
    <p:extLst>
      <p:ext uri="{BB962C8B-B14F-4D97-AF65-F5344CB8AC3E}">
        <p14:creationId xmlns:p14="http://schemas.microsoft.com/office/powerpoint/2010/main" val="3906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4BD1-0C5A-7B14-469B-04FBD35DFFC6}"/>
              </a:ext>
            </a:extLst>
          </p:cNvPr>
          <p:cNvSpPr>
            <a:spLocks noGrp="1"/>
          </p:cNvSpPr>
          <p:nvPr>
            <p:ph type="ctrTitle"/>
          </p:nvPr>
        </p:nvSpPr>
        <p:spPr>
          <a:xfrm>
            <a:off x="397564" y="2404534"/>
            <a:ext cx="10287369" cy="1398840"/>
          </a:xfrm>
        </p:spPr>
        <p:txBody>
          <a:bodyPr/>
          <a:lstStyle/>
          <a:p>
            <a:pPr algn="ctr"/>
            <a:br>
              <a:rPr lang="en-US" sz="4800" dirty="0"/>
            </a:br>
            <a:r>
              <a:rPr lang="en-US" sz="4800" dirty="0"/>
              <a:t>Housing Choice Voucher Program </a:t>
            </a:r>
            <a:br>
              <a:rPr lang="en-US" sz="4800" dirty="0"/>
            </a:br>
            <a:r>
              <a:rPr lang="en-US" sz="4800" dirty="0"/>
              <a:t>Administrative Plan Updates </a:t>
            </a:r>
          </a:p>
        </p:txBody>
      </p:sp>
      <p:sp>
        <p:nvSpPr>
          <p:cNvPr id="3" name="Subtitle 2">
            <a:extLst>
              <a:ext uri="{FF2B5EF4-FFF2-40B4-BE49-F238E27FC236}">
                <a16:creationId xmlns:a16="http://schemas.microsoft.com/office/drawing/2014/main" id="{CE600468-5D5B-1BDC-857E-9E66286ED8C2}"/>
              </a:ext>
            </a:extLst>
          </p:cNvPr>
          <p:cNvSpPr>
            <a:spLocks noGrp="1"/>
          </p:cNvSpPr>
          <p:nvPr>
            <p:ph type="subTitle" idx="1"/>
          </p:nvPr>
        </p:nvSpPr>
        <p:spPr>
          <a:xfrm>
            <a:off x="1507066" y="4050833"/>
            <a:ext cx="8551333" cy="1096899"/>
          </a:xfrm>
        </p:spPr>
        <p:txBody>
          <a:bodyPr>
            <a:normAutofit/>
          </a:bodyPr>
          <a:lstStyle/>
          <a:p>
            <a:pPr algn="ctr"/>
            <a:r>
              <a:rPr lang="en-US" sz="2400" dirty="0"/>
              <a:t>Public Hearing 10-05-2022</a:t>
            </a:r>
          </a:p>
        </p:txBody>
      </p:sp>
    </p:spTree>
    <p:extLst>
      <p:ext uri="{BB962C8B-B14F-4D97-AF65-F5344CB8AC3E}">
        <p14:creationId xmlns:p14="http://schemas.microsoft.com/office/powerpoint/2010/main" val="3868869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45FA-5DB3-6593-4909-BB3E66CDA9A1}"/>
              </a:ext>
            </a:extLst>
          </p:cNvPr>
          <p:cNvSpPr>
            <a:spLocks noGrp="1"/>
          </p:cNvSpPr>
          <p:nvPr>
            <p:ph type="title"/>
          </p:nvPr>
        </p:nvSpPr>
        <p:spPr/>
        <p:txBody>
          <a:bodyPr/>
          <a:lstStyle/>
          <a:p>
            <a:r>
              <a:rPr lang="en-US" dirty="0"/>
              <a:t>MTW Supplement New MTW Waivers to be submitted for HUD approval</a:t>
            </a:r>
          </a:p>
        </p:txBody>
      </p:sp>
      <p:sp>
        <p:nvSpPr>
          <p:cNvPr id="3" name="Content Placeholder 2">
            <a:extLst>
              <a:ext uri="{FF2B5EF4-FFF2-40B4-BE49-F238E27FC236}">
                <a16:creationId xmlns:a16="http://schemas.microsoft.com/office/drawing/2014/main" id="{8C02B206-D085-378E-A6E6-C4FC0F21E99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13611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EE87-897C-805F-9132-BA8DA5E24961}"/>
              </a:ext>
            </a:extLst>
          </p:cNvPr>
          <p:cNvSpPr>
            <a:spLocks noGrp="1"/>
          </p:cNvSpPr>
          <p:nvPr>
            <p:ph type="title"/>
          </p:nvPr>
        </p:nvSpPr>
        <p:spPr/>
        <p:txBody>
          <a:bodyPr>
            <a:normAutofit/>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2.2.a.  RHE Responsibilities – HUD Funding Shortages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pic>
        <p:nvPicPr>
          <p:cNvPr id="4" name="Content Placeholder 3">
            <a:extLst>
              <a:ext uri="{FF2B5EF4-FFF2-40B4-BE49-F238E27FC236}">
                <a16:creationId xmlns:a16="http://schemas.microsoft.com/office/drawing/2014/main" id="{D3DAFD4B-3AD5-2790-E547-62F77B1D4B6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3" y="2398643"/>
            <a:ext cx="9334912" cy="2528957"/>
          </a:xfrm>
          <a:prstGeom prst="rect">
            <a:avLst/>
          </a:prstGeom>
          <a:noFill/>
          <a:ln>
            <a:noFill/>
          </a:ln>
        </p:spPr>
      </p:pic>
    </p:spTree>
    <p:extLst>
      <p:ext uri="{BB962C8B-B14F-4D97-AF65-F5344CB8AC3E}">
        <p14:creationId xmlns:p14="http://schemas.microsoft.com/office/powerpoint/2010/main" val="317900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6E1D-DA20-2BA0-D44C-CB44BCA4192F}"/>
              </a:ext>
            </a:extLst>
          </p:cNvPr>
          <p:cNvSpPr>
            <a:spLocks noGrp="1"/>
          </p:cNvSpPr>
          <p:nvPr>
            <p:ph type="title"/>
          </p:nvPr>
        </p:nvSpPr>
        <p:spPr/>
        <p:txBody>
          <a:bodyPr>
            <a:normAutofit/>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Chapter 3 – Eligibility for Assistance </a:t>
            </a:r>
            <a:endParaRPr lang="en-US" sz="4800" dirty="0"/>
          </a:p>
        </p:txBody>
      </p:sp>
      <p:sp>
        <p:nvSpPr>
          <p:cNvPr id="3" name="Content Placeholder 2">
            <a:extLst>
              <a:ext uri="{FF2B5EF4-FFF2-40B4-BE49-F238E27FC236}">
                <a16:creationId xmlns:a16="http://schemas.microsoft.com/office/drawing/2014/main" id="{C8C62465-EAA4-9617-C51F-9B5451A58461}"/>
              </a:ext>
            </a:extLst>
          </p:cNvPr>
          <p:cNvSpPr>
            <a:spLocks noGrp="1"/>
          </p:cNvSpPr>
          <p:nvPr>
            <p:ph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A Family includes but is not limited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CB53364C-60DD-9B13-EECC-2D3CD43220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132" y="2471978"/>
            <a:ext cx="8596668" cy="957022"/>
          </a:xfrm>
          <a:prstGeom prst="rect">
            <a:avLst/>
          </a:prstGeom>
          <a:noFill/>
          <a:ln>
            <a:noFill/>
          </a:ln>
        </p:spPr>
      </p:pic>
      <p:pic>
        <p:nvPicPr>
          <p:cNvPr id="5" name="Picture 4">
            <a:extLst>
              <a:ext uri="{FF2B5EF4-FFF2-40B4-BE49-F238E27FC236}">
                <a16:creationId xmlns:a16="http://schemas.microsoft.com/office/drawing/2014/main" id="{C129BADC-809E-66E0-A359-B7E0BE5A49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46" y="3419700"/>
            <a:ext cx="8421655" cy="641378"/>
          </a:xfrm>
          <a:prstGeom prst="rect">
            <a:avLst/>
          </a:prstGeom>
          <a:noFill/>
          <a:ln>
            <a:noFill/>
          </a:ln>
        </p:spPr>
      </p:pic>
    </p:spTree>
    <p:extLst>
      <p:ext uri="{BB962C8B-B14F-4D97-AF65-F5344CB8AC3E}">
        <p14:creationId xmlns:p14="http://schemas.microsoft.com/office/powerpoint/2010/main" val="4202174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E847-487A-4E60-9EE3-66E7627B3435}"/>
              </a:ext>
            </a:extLst>
          </p:cNvPr>
          <p:cNvSpPr>
            <a:spLocks noGrp="1"/>
          </p:cNvSpPr>
          <p:nvPr>
            <p:ph type="title"/>
          </p:nvPr>
        </p:nvSpPr>
        <p:spPr/>
        <p:txBody>
          <a:bodyPr>
            <a:normAutofit/>
          </a:bodyPr>
          <a:lstStyle/>
          <a:p>
            <a:r>
              <a:rPr lang="en-US" sz="3200" b="1" u="sng" dirty="0">
                <a:effectLst/>
                <a:latin typeface="Calibri" panose="020F0502020204030204" pitchFamily="34" charset="0"/>
                <a:ea typeface="Calibri" panose="020F0502020204030204" pitchFamily="34" charset="0"/>
                <a:cs typeface="Times New Roman" panose="02020603050405020304" pitchFamily="18" charset="0"/>
              </a:rPr>
              <a:t>3.1.a.ii.  Live In Aide</a:t>
            </a:r>
            <a:endParaRPr lang="en-US" sz="5400" dirty="0"/>
          </a:p>
        </p:txBody>
      </p:sp>
      <p:pic>
        <p:nvPicPr>
          <p:cNvPr id="4" name="Content Placeholder 3">
            <a:extLst>
              <a:ext uri="{FF2B5EF4-FFF2-40B4-BE49-F238E27FC236}">
                <a16:creationId xmlns:a16="http://schemas.microsoft.com/office/drawing/2014/main" id="{42C78A92-3363-8B48-8709-A5635DB77D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371349"/>
            <a:ext cx="8596312" cy="1118101"/>
          </a:xfrm>
          <a:prstGeom prst="rect">
            <a:avLst/>
          </a:prstGeom>
          <a:noFill/>
          <a:ln>
            <a:noFill/>
          </a:ln>
        </p:spPr>
      </p:pic>
      <p:pic>
        <p:nvPicPr>
          <p:cNvPr id="5" name="Picture 4">
            <a:extLst>
              <a:ext uri="{FF2B5EF4-FFF2-40B4-BE49-F238E27FC236}">
                <a16:creationId xmlns:a16="http://schemas.microsoft.com/office/drawing/2014/main" id="{AA93BE28-243D-CB84-D642-161251768A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322" y="2827779"/>
            <a:ext cx="8352182" cy="3307978"/>
          </a:xfrm>
          <a:prstGeom prst="rect">
            <a:avLst/>
          </a:prstGeom>
          <a:noFill/>
          <a:ln>
            <a:noFill/>
          </a:ln>
        </p:spPr>
      </p:pic>
    </p:spTree>
    <p:extLst>
      <p:ext uri="{BB962C8B-B14F-4D97-AF65-F5344CB8AC3E}">
        <p14:creationId xmlns:p14="http://schemas.microsoft.com/office/powerpoint/2010/main" val="157693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59AB-82F5-0E89-0FA0-6CFE7D3CD5FA}"/>
              </a:ext>
            </a:extLst>
          </p:cNvPr>
          <p:cNvSpPr>
            <a:spLocks noGrp="1"/>
          </p:cNvSpPr>
          <p:nvPr>
            <p:ph type="title"/>
          </p:nvPr>
        </p:nvSpPr>
        <p:spPr/>
        <p:txBody>
          <a:bodyPr/>
          <a:lstStyle/>
          <a:p>
            <a:r>
              <a:rPr lang="en-US" sz="3200" b="1" u="sng" dirty="0">
                <a:effectLst/>
                <a:latin typeface="Calibri" panose="020F0502020204030204" pitchFamily="34" charset="0"/>
                <a:ea typeface="Calibri" panose="020F0502020204030204" pitchFamily="34" charset="0"/>
                <a:cs typeface="Times New Roman" panose="02020603050405020304" pitchFamily="18" charset="0"/>
              </a:rPr>
              <a:t>3.1.b.i.  Extremely Low Income Limit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86EB856F-ED1B-B522-3082-957E0DCABD6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398632"/>
            <a:ext cx="8596312" cy="1063536"/>
          </a:xfrm>
          <a:prstGeom prst="rect">
            <a:avLst/>
          </a:prstGeom>
          <a:noFill/>
          <a:ln>
            <a:noFill/>
          </a:ln>
        </p:spPr>
      </p:pic>
      <p:sp>
        <p:nvSpPr>
          <p:cNvPr id="5" name="Title 1">
            <a:extLst>
              <a:ext uri="{FF2B5EF4-FFF2-40B4-BE49-F238E27FC236}">
                <a16:creationId xmlns:a16="http://schemas.microsoft.com/office/drawing/2014/main" id="{AE5B5729-0838-AC97-8D17-5D9E098AF893}"/>
              </a:ext>
            </a:extLst>
          </p:cNvPr>
          <p:cNvSpPr txBox="1">
            <a:spLocks/>
          </p:cNvSpPr>
          <p:nvPr/>
        </p:nvSpPr>
        <p:spPr>
          <a:xfrm>
            <a:off x="676978" y="246216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a:lnSpc>
                <a:spcPct val="107000"/>
              </a:lnSpc>
              <a:spcBef>
                <a:spcPts val="0"/>
              </a:spcBef>
              <a:spcAft>
                <a:spcPts val="800"/>
              </a:spcAft>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3.3  Eligibility of New Household Members (Initial and Continued Occupancy)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468BF61-ADA2-6EE0-FF91-51B394F820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235" y="3431881"/>
            <a:ext cx="8547411" cy="563435"/>
          </a:xfrm>
          <a:prstGeom prst="rect">
            <a:avLst/>
          </a:prstGeom>
          <a:noFill/>
          <a:ln>
            <a:noFill/>
          </a:ln>
        </p:spPr>
      </p:pic>
      <p:pic>
        <p:nvPicPr>
          <p:cNvPr id="7" name="Picture 6">
            <a:extLst>
              <a:ext uri="{FF2B5EF4-FFF2-40B4-BE49-F238E27FC236}">
                <a16:creationId xmlns:a16="http://schemas.microsoft.com/office/drawing/2014/main" id="{D5425997-4367-5BE6-2A52-D3659C3C8F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4642" y="4036184"/>
            <a:ext cx="8399003" cy="976295"/>
          </a:xfrm>
          <a:prstGeom prst="rect">
            <a:avLst/>
          </a:prstGeom>
          <a:noFill/>
          <a:ln>
            <a:noFill/>
          </a:ln>
        </p:spPr>
      </p:pic>
      <p:pic>
        <p:nvPicPr>
          <p:cNvPr id="8" name="Picture 7">
            <a:extLst>
              <a:ext uri="{FF2B5EF4-FFF2-40B4-BE49-F238E27FC236}">
                <a16:creationId xmlns:a16="http://schemas.microsoft.com/office/drawing/2014/main" id="{DDECA209-0396-0831-726F-F474968A08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4642" y="5190274"/>
            <a:ext cx="8596312" cy="538188"/>
          </a:xfrm>
          <a:prstGeom prst="rect">
            <a:avLst/>
          </a:prstGeom>
          <a:noFill/>
          <a:ln>
            <a:noFill/>
          </a:ln>
        </p:spPr>
      </p:pic>
    </p:spTree>
    <p:extLst>
      <p:ext uri="{BB962C8B-B14F-4D97-AF65-F5344CB8AC3E}">
        <p14:creationId xmlns:p14="http://schemas.microsoft.com/office/powerpoint/2010/main" val="3358049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6E9E-5692-8D3A-B9F7-8DB111EA21F8}"/>
              </a:ext>
            </a:extLst>
          </p:cNvPr>
          <p:cNvSpPr>
            <a:spLocks noGrp="1"/>
          </p:cNvSpPr>
          <p:nvPr>
            <p:ph type="title"/>
          </p:nvPr>
        </p:nvSpPr>
        <p:spPr/>
        <p:txBody>
          <a:bodyPr>
            <a:normAutofit/>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Chapter 4 Annual and Adjusted Income and Verification</a:t>
            </a:r>
            <a:br>
              <a:rPr lang="en-US" sz="2800" b="1" u="sng" dirty="0">
                <a:latin typeface="Calibri" panose="020F0502020204030204" pitchFamily="34" charset="0"/>
                <a:ea typeface="Calibri" panose="020F0502020204030204" pitchFamily="34" charset="0"/>
                <a:cs typeface="Times New Roman" panose="02020603050405020304" pitchFamily="18" charset="0"/>
              </a:rPr>
            </a:b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4.1.a. Annual Income</a:t>
            </a:r>
            <a:endParaRPr lang="en-US" sz="4800" dirty="0"/>
          </a:p>
        </p:txBody>
      </p:sp>
      <p:pic>
        <p:nvPicPr>
          <p:cNvPr id="4" name="Content Placeholder 3">
            <a:extLst>
              <a:ext uri="{FF2B5EF4-FFF2-40B4-BE49-F238E27FC236}">
                <a16:creationId xmlns:a16="http://schemas.microsoft.com/office/drawing/2014/main" id="{53AD81D8-A727-D8B9-0DEA-3AFBFD91957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930400"/>
            <a:ext cx="8596312" cy="686052"/>
          </a:xfrm>
          <a:prstGeom prst="rect">
            <a:avLst/>
          </a:prstGeom>
          <a:noFill/>
          <a:ln>
            <a:noFill/>
          </a:ln>
        </p:spPr>
      </p:pic>
      <p:pic>
        <p:nvPicPr>
          <p:cNvPr id="5" name="Picture 4">
            <a:extLst>
              <a:ext uri="{FF2B5EF4-FFF2-40B4-BE49-F238E27FC236}">
                <a16:creationId xmlns:a16="http://schemas.microsoft.com/office/drawing/2014/main" id="{8FAB1C7D-933C-7AFA-979C-3DE4F45C89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426" y="2940684"/>
            <a:ext cx="7994374" cy="1313605"/>
          </a:xfrm>
          <a:prstGeom prst="rect">
            <a:avLst/>
          </a:prstGeom>
          <a:noFill/>
          <a:ln>
            <a:noFill/>
          </a:ln>
        </p:spPr>
      </p:pic>
    </p:spTree>
    <p:extLst>
      <p:ext uri="{BB962C8B-B14F-4D97-AF65-F5344CB8AC3E}">
        <p14:creationId xmlns:p14="http://schemas.microsoft.com/office/powerpoint/2010/main" val="1386034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91E9-478E-AA25-A697-F2E2ED5B652E}"/>
              </a:ext>
            </a:extLst>
          </p:cNvPr>
          <p:cNvSpPr>
            <a:spLocks noGrp="1"/>
          </p:cNvSpPr>
          <p:nvPr>
            <p:ph type="title"/>
          </p:nvPr>
        </p:nvSpPr>
        <p:spPr/>
        <p:txBody>
          <a:bodyPr>
            <a:normAutofit/>
          </a:bodyPr>
          <a:lstStyle/>
          <a:p>
            <a:pPr marL="0" marR="0">
              <a:lnSpc>
                <a:spcPct val="107000"/>
              </a:lnSpc>
              <a:spcBef>
                <a:spcPts val="0"/>
              </a:spcBef>
              <a:spcAft>
                <a:spcPts val="800"/>
              </a:spcAft>
            </a:pPr>
            <a:r>
              <a:rPr lang="en-US" b="1" u="sng" dirty="0">
                <a:effectLst/>
                <a:latin typeface="Calibri" panose="020F0502020204030204" pitchFamily="34" charset="0"/>
                <a:ea typeface="Calibri" panose="020F0502020204030204" pitchFamily="34" charset="0"/>
                <a:cs typeface="Times New Roman" panose="02020603050405020304" pitchFamily="18" charset="0"/>
              </a:rPr>
              <a:t>4.1.b Annual Income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8BB853FB-B302-F3AD-DDC4-35BAD8BBAD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918" y="1456317"/>
            <a:ext cx="4357131" cy="359231"/>
          </a:xfrm>
          <a:prstGeom prst="rect">
            <a:avLst/>
          </a:prstGeom>
          <a:noFill/>
          <a:ln>
            <a:noFill/>
          </a:ln>
        </p:spPr>
      </p:pic>
      <p:pic>
        <p:nvPicPr>
          <p:cNvPr id="6" name="Picture 5">
            <a:extLst>
              <a:ext uri="{FF2B5EF4-FFF2-40B4-BE49-F238E27FC236}">
                <a16:creationId xmlns:a16="http://schemas.microsoft.com/office/drawing/2014/main" id="{EF1EB048-052C-649F-AF17-C1FD2B6A7C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15548"/>
            <a:ext cx="8113643" cy="975197"/>
          </a:xfrm>
          <a:prstGeom prst="rect">
            <a:avLst/>
          </a:prstGeom>
          <a:noFill/>
          <a:ln>
            <a:noFill/>
          </a:ln>
        </p:spPr>
      </p:pic>
      <p:pic>
        <p:nvPicPr>
          <p:cNvPr id="7" name="Picture 6">
            <a:extLst>
              <a:ext uri="{FF2B5EF4-FFF2-40B4-BE49-F238E27FC236}">
                <a16:creationId xmlns:a16="http://schemas.microsoft.com/office/drawing/2014/main" id="{B0E3099B-7C4B-FFA8-640B-FF96DBFBEE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021495"/>
            <a:ext cx="7447722" cy="480601"/>
          </a:xfrm>
          <a:prstGeom prst="rect">
            <a:avLst/>
          </a:prstGeom>
          <a:noFill/>
          <a:ln>
            <a:noFill/>
          </a:ln>
        </p:spPr>
      </p:pic>
      <p:pic>
        <p:nvPicPr>
          <p:cNvPr id="8" name="Picture 7">
            <a:extLst>
              <a:ext uri="{FF2B5EF4-FFF2-40B4-BE49-F238E27FC236}">
                <a16:creationId xmlns:a16="http://schemas.microsoft.com/office/drawing/2014/main" id="{1C1E9B6B-5E36-B0A2-6C86-144973E5AC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918" y="3860757"/>
            <a:ext cx="8603060" cy="975197"/>
          </a:xfrm>
          <a:prstGeom prst="rect">
            <a:avLst/>
          </a:prstGeom>
          <a:noFill/>
          <a:ln>
            <a:noFill/>
          </a:ln>
        </p:spPr>
      </p:pic>
    </p:spTree>
    <p:extLst>
      <p:ext uri="{BB962C8B-B14F-4D97-AF65-F5344CB8AC3E}">
        <p14:creationId xmlns:p14="http://schemas.microsoft.com/office/powerpoint/2010/main" val="62564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9299-E3AF-B039-C6F9-ED27B0275D4A}"/>
              </a:ext>
            </a:extLst>
          </p:cNvPr>
          <p:cNvSpPr>
            <a:spLocks noGrp="1"/>
          </p:cNvSpPr>
          <p:nvPr>
            <p:ph type="title"/>
          </p:nvPr>
        </p:nvSpPr>
        <p:spPr/>
        <p:txBody>
          <a:bodyPr/>
          <a:lstStyle/>
          <a:p>
            <a:r>
              <a:rPr lang="en-US" sz="3200" b="1" u="sng" dirty="0">
                <a:effectLst/>
                <a:latin typeface="Calibri" panose="020F0502020204030204" pitchFamily="34" charset="0"/>
                <a:ea typeface="Calibri" panose="020F0502020204030204" pitchFamily="34" charset="0"/>
                <a:cs typeface="Times New Roman" panose="02020603050405020304" pitchFamily="18" charset="0"/>
              </a:rPr>
              <a:t> 4.1.d.  Averaging Income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C0C230DE-B4A8-6955-02DE-F6B4CEC3D43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388678"/>
            <a:ext cx="8111905" cy="760491"/>
          </a:xfrm>
          <a:prstGeom prst="rect">
            <a:avLst/>
          </a:prstGeom>
          <a:noFill/>
          <a:ln>
            <a:noFill/>
          </a:ln>
        </p:spPr>
      </p:pic>
      <p:pic>
        <p:nvPicPr>
          <p:cNvPr id="5" name="Picture 4">
            <a:extLst>
              <a:ext uri="{FF2B5EF4-FFF2-40B4-BE49-F238E27FC236}">
                <a16:creationId xmlns:a16="http://schemas.microsoft.com/office/drawing/2014/main" id="{8812318A-43F5-7678-1798-7A1487BC26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503102"/>
            <a:ext cx="5682904" cy="564060"/>
          </a:xfrm>
          <a:prstGeom prst="rect">
            <a:avLst/>
          </a:prstGeom>
          <a:noFill/>
          <a:ln>
            <a:noFill/>
          </a:ln>
        </p:spPr>
      </p:pic>
      <p:sp>
        <p:nvSpPr>
          <p:cNvPr id="7" name="TextBox 6">
            <a:extLst>
              <a:ext uri="{FF2B5EF4-FFF2-40B4-BE49-F238E27FC236}">
                <a16:creationId xmlns:a16="http://schemas.microsoft.com/office/drawing/2014/main" id="{AB198B23-CE95-FB74-F533-B3C0101341B9}"/>
              </a:ext>
            </a:extLst>
          </p:cNvPr>
          <p:cNvSpPr txBox="1"/>
          <p:nvPr/>
        </p:nvSpPr>
        <p:spPr>
          <a:xfrm>
            <a:off x="824948" y="3415287"/>
            <a:ext cx="7086600" cy="375552"/>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4.2  Income From Assets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24A0957-5771-E17B-B885-136D2C1082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947" y="4138964"/>
            <a:ext cx="8111905" cy="1020055"/>
          </a:xfrm>
          <a:prstGeom prst="rect">
            <a:avLst/>
          </a:prstGeom>
          <a:noFill/>
          <a:ln>
            <a:noFill/>
          </a:ln>
        </p:spPr>
      </p:pic>
    </p:spTree>
    <p:extLst>
      <p:ext uri="{BB962C8B-B14F-4D97-AF65-F5344CB8AC3E}">
        <p14:creationId xmlns:p14="http://schemas.microsoft.com/office/powerpoint/2010/main" val="2924965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F913-4459-ECB4-1C74-2CDD1945EDEF}"/>
              </a:ext>
            </a:extLst>
          </p:cNvPr>
          <p:cNvSpPr>
            <a:spLocks noGrp="1"/>
          </p:cNvSpPr>
          <p:nvPr>
            <p:ph type="title"/>
          </p:nvPr>
        </p:nvSpPr>
        <p:spPr>
          <a:xfrm>
            <a:off x="677334" y="185530"/>
            <a:ext cx="8596668" cy="1320800"/>
          </a:xfrm>
        </p:spPr>
        <p:txBody>
          <a:bodyPr>
            <a:normAutofit/>
          </a:bodyPr>
          <a:lstStyle/>
          <a:p>
            <a:r>
              <a:rPr lang="en-US" b="1" u="sng" dirty="0">
                <a:effectLst/>
                <a:latin typeface="Calibri" panose="020F0502020204030204" pitchFamily="34" charset="0"/>
                <a:ea typeface="Calibri" panose="020F0502020204030204" pitchFamily="34" charset="0"/>
                <a:cs typeface="Times New Roman" panose="02020603050405020304" pitchFamily="18" charset="0"/>
              </a:rPr>
              <a:t>4.2.a. Assets Include: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2F28637A-D61C-9AA8-C649-2440437C020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791171"/>
            <a:ext cx="8489248" cy="1320800"/>
          </a:xfrm>
          <a:prstGeom prst="rect">
            <a:avLst/>
          </a:prstGeom>
          <a:noFill/>
          <a:ln>
            <a:noFill/>
          </a:ln>
        </p:spPr>
      </p:pic>
      <p:sp>
        <p:nvSpPr>
          <p:cNvPr id="6" name="TextBox 5">
            <a:extLst>
              <a:ext uri="{FF2B5EF4-FFF2-40B4-BE49-F238E27FC236}">
                <a16:creationId xmlns:a16="http://schemas.microsoft.com/office/drawing/2014/main" id="{6C99367F-4004-3E96-4F82-802269732136}"/>
              </a:ext>
            </a:extLst>
          </p:cNvPr>
          <p:cNvSpPr txBox="1"/>
          <p:nvPr/>
        </p:nvSpPr>
        <p:spPr>
          <a:xfrm>
            <a:off x="821635" y="2171114"/>
            <a:ext cx="8413889" cy="407035"/>
          </a:xfrm>
          <a:prstGeom prst="rect">
            <a:avLst/>
          </a:prstGeom>
          <a:noFill/>
        </p:spPr>
        <p:txBody>
          <a:bodyPr wrap="square">
            <a:spAutoFit/>
          </a:bodyPr>
          <a:lstStyle/>
          <a:p>
            <a:pPr marL="0" marR="0">
              <a:lnSpc>
                <a:spcPct val="107000"/>
              </a:lnSpc>
              <a:spcBef>
                <a:spcPts val="0"/>
              </a:spcBef>
              <a:spcAft>
                <a:spcPts val="800"/>
              </a:spcAf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4.2.f Verifying Assets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52B8899-E1CB-BB25-7D68-590323682C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634" y="2600515"/>
            <a:ext cx="8413889" cy="540251"/>
          </a:xfrm>
          <a:prstGeom prst="rect">
            <a:avLst/>
          </a:prstGeom>
          <a:noFill/>
          <a:ln>
            <a:noFill/>
          </a:ln>
        </p:spPr>
      </p:pic>
      <p:sp>
        <p:nvSpPr>
          <p:cNvPr id="9" name="TextBox 8">
            <a:extLst>
              <a:ext uri="{FF2B5EF4-FFF2-40B4-BE49-F238E27FC236}">
                <a16:creationId xmlns:a16="http://schemas.microsoft.com/office/drawing/2014/main" id="{60C06A80-4504-5CC8-8F41-04DCCA8D116C}"/>
              </a:ext>
            </a:extLst>
          </p:cNvPr>
          <p:cNvSpPr txBox="1"/>
          <p:nvPr/>
        </p:nvSpPr>
        <p:spPr>
          <a:xfrm>
            <a:off x="821634" y="3341683"/>
            <a:ext cx="6102626" cy="407035"/>
          </a:xfrm>
          <a:prstGeom prst="rect">
            <a:avLst/>
          </a:prstGeom>
          <a:noFill/>
        </p:spPr>
        <p:txBody>
          <a:bodyPr wrap="square">
            <a:spAutoFit/>
          </a:bodyPr>
          <a:lstStyle/>
          <a:p>
            <a:pPr marL="0" marR="0">
              <a:lnSpc>
                <a:spcPct val="107000"/>
              </a:lnSpc>
              <a:spcBef>
                <a:spcPts val="0"/>
              </a:spcBef>
              <a:spcAft>
                <a:spcPts val="800"/>
              </a:spcAf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4.3  Adjusted Income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52782CEB-320B-0F39-C257-9E864F59C1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333" y="3950551"/>
            <a:ext cx="8413889" cy="2054032"/>
          </a:xfrm>
          <a:prstGeom prst="rect">
            <a:avLst/>
          </a:prstGeom>
          <a:noFill/>
          <a:ln>
            <a:noFill/>
          </a:ln>
        </p:spPr>
      </p:pic>
    </p:spTree>
    <p:extLst>
      <p:ext uri="{BB962C8B-B14F-4D97-AF65-F5344CB8AC3E}">
        <p14:creationId xmlns:p14="http://schemas.microsoft.com/office/powerpoint/2010/main" val="3107220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68CF-D932-FF7E-AA86-3CCA6E12CF5E}"/>
              </a:ext>
            </a:extLst>
          </p:cNvPr>
          <p:cNvSpPr>
            <a:spLocks noGrp="1"/>
          </p:cNvSpPr>
          <p:nvPr>
            <p:ph type="title"/>
          </p:nvPr>
        </p:nvSpPr>
        <p:spPr/>
        <p:txBody>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4.3.4   Allowance for Child Care Expenses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78E2EAB-42F6-917C-AEDD-0E59F3985E2D}"/>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7F057D64-1BFB-9AB8-1B98-B128CA2444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879" y="1116852"/>
            <a:ext cx="7750451" cy="5201414"/>
          </a:xfrm>
          <a:prstGeom prst="rect">
            <a:avLst/>
          </a:prstGeom>
          <a:noFill/>
          <a:ln>
            <a:noFill/>
          </a:ln>
        </p:spPr>
      </p:pic>
    </p:spTree>
    <p:extLst>
      <p:ext uri="{BB962C8B-B14F-4D97-AF65-F5344CB8AC3E}">
        <p14:creationId xmlns:p14="http://schemas.microsoft.com/office/powerpoint/2010/main" val="1803595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B515D-145D-22F2-AE6B-104176A58ADF}"/>
              </a:ext>
            </a:extLst>
          </p:cNvPr>
          <p:cNvSpPr>
            <a:spLocks noGrp="1"/>
          </p:cNvSpPr>
          <p:nvPr>
            <p:ph type="title"/>
          </p:nvPr>
        </p:nvSpPr>
        <p:spPr/>
        <p:txBody>
          <a:bodyPr>
            <a:normAutofit/>
          </a:bodyPr>
          <a:lstStyle/>
          <a:p>
            <a:pPr marL="0" marR="0">
              <a:lnSpc>
                <a:spcPct val="107000"/>
              </a:lnSpc>
              <a:spcBef>
                <a:spcPts val="0"/>
              </a:spcBef>
              <a:spcAft>
                <a:spcPts val="800"/>
              </a:spcAft>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4.4.a.  EIV, IVT and Third Party Verification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AB586508-1509-8781-363B-71074982162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9456" y="1312448"/>
            <a:ext cx="7833125" cy="3881437"/>
          </a:xfrm>
          <a:prstGeom prst="rect">
            <a:avLst/>
          </a:prstGeom>
          <a:noFill/>
          <a:ln>
            <a:noFill/>
          </a:ln>
        </p:spPr>
      </p:pic>
      <p:pic>
        <p:nvPicPr>
          <p:cNvPr id="7" name="Picture 6">
            <a:extLst>
              <a:ext uri="{FF2B5EF4-FFF2-40B4-BE49-F238E27FC236}">
                <a16:creationId xmlns:a16="http://schemas.microsoft.com/office/drawing/2014/main" id="{992B96FD-7A62-6F50-07FB-BFD9A01425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9455" y="5148831"/>
            <a:ext cx="7726735" cy="469609"/>
          </a:xfrm>
          <a:prstGeom prst="rect">
            <a:avLst/>
          </a:prstGeom>
          <a:noFill/>
          <a:ln>
            <a:noFill/>
          </a:ln>
        </p:spPr>
      </p:pic>
    </p:spTree>
    <p:extLst>
      <p:ext uri="{BB962C8B-B14F-4D97-AF65-F5344CB8AC3E}">
        <p14:creationId xmlns:p14="http://schemas.microsoft.com/office/powerpoint/2010/main" val="161623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14"/>
          <p:cNvSpPr txBox="1">
            <a:spLocks noGrp="1"/>
          </p:cNvSpPr>
          <p:nvPr>
            <p:ph type="sldNum" idx="12"/>
          </p:nvPr>
        </p:nvSpPr>
        <p:spPr>
          <a:prstGeom prst="rect">
            <a:avLst/>
          </a:prstGeom>
        </p:spPr>
        <p:txBody>
          <a:bodyPr spcFirstLastPara="1" vert="horz" wrap="square" lIns="0" tIns="0" rIns="0" bIns="0" rtlCol="0" anchor="ctr" anchorCtr="0">
            <a:noAutofit/>
          </a:bodyPr>
          <a:lstStyle/>
          <a:p>
            <a:pPr algn="ctr"/>
            <a:fld id="{00000000-1234-1234-1234-123412341234}" type="slidenum">
              <a:rPr lang="en"/>
              <a:pPr algn="ctr"/>
              <a:t>3</a:t>
            </a:fld>
            <a:endParaRPr dirty="0"/>
          </a:p>
        </p:txBody>
      </p:sp>
      <p:sp>
        <p:nvSpPr>
          <p:cNvPr id="7" name="Google Shape;82;p13">
            <a:extLst>
              <a:ext uri="{FF2B5EF4-FFF2-40B4-BE49-F238E27FC236}">
                <a16:creationId xmlns:a16="http://schemas.microsoft.com/office/drawing/2014/main" id="{7D355403-BCAC-4F10-97D2-88BE4C96E386}"/>
              </a:ext>
            </a:extLst>
          </p:cNvPr>
          <p:cNvSpPr txBox="1">
            <a:spLocks/>
          </p:cNvSpPr>
          <p:nvPr/>
        </p:nvSpPr>
        <p:spPr>
          <a:xfrm>
            <a:off x="383667" y="546116"/>
            <a:ext cx="11468400" cy="844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267" b="1" dirty="0">
                <a:solidFill>
                  <a:srgbClr val="009999"/>
                </a:solidFill>
                <a:latin typeface="Roboto Slab" panose="020B0604020202020204" charset="0"/>
                <a:cs typeface="Roboto Slab" panose="020B0604020202020204" charset="0"/>
              </a:rPr>
              <a:t>Moving To Work Demonstration Program</a:t>
            </a:r>
          </a:p>
        </p:txBody>
      </p:sp>
      <p:sp>
        <p:nvSpPr>
          <p:cNvPr id="8" name="Text Placeholder 2">
            <a:extLst>
              <a:ext uri="{FF2B5EF4-FFF2-40B4-BE49-F238E27FC236}">
                <a16:creationId xmlns:a16="http://schemas.microsoft.com/office/drawing/2014/main" id="{4357C72E-3378-412D-803C-5871DC1B4AFE}"/>
              </a:ext>
            </a:extLst>
          </p:cNvPr>
          <p:cNvSpPr txBox="1">
            <a:spLocks/>
          </p:cNvSpPr>
          <p:nvPr/>
        </p:nvSpPr>
        <p:spPr>
          <a:xfrm>
            <a:off x="1983402" y="1390516"/>
            <a:ext cx="8268929" cy="126207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5463" algn="just"/>
            <a:r>
              <a:rPr lang="en-US" sz="1600" dirty="0">
                <a:solidFill>
                  <a:schemeClr val="tx1"/>
                </a:solidFill>
                <a:latin typeface="Muli Black" panose="020B0604020202020204" charset="0"/>
                <a:ea typeface="Times New Roman" panose="02020603050405020304" pitchFamily="18" charset="0"/>
                <a:cs typeface="Muli Black" panose="020B0604020202020204" charset="0"/>
              </a:rPr>
              <a:t>Moving To Work (MTW) is a demonstration program that provides public housing authorities (PHAs) the opportunity to design and test innovative strategies driven by the needs of the local community. </a:t>
            </a:r>
            <a:r>
              <a:rPr lang="en-US" sz="1600" dirty="0">
                <a:solidFill>
                  <a:schemeClr val="tx1"/>
                </a:solidFill>
                <a:latin typeface="Muli Black" panose="020B0604020202020204" charset="0"/>
                <a:cs typeface="Muli Black" panose="020B0604020202020204" charset="0"/>
              </a:rPr>
              <a:t>MTW gives PHAs exemptions from many existing public housing and voucher rules and more flexibility with how they use their Federal funds.</a:t>
            </a:r>
          </a:p>
        </p:txBody>
      </p:sp>
      <p:sp>
        <p:nvSpPr>
          <p:cNvPr id="9" name="Google Shape;523;p14">
            <a:extLst>
              <a:ext uri="{FF2B5EF4-FFF2-40B4-BE49-F238E27FC236}">
                <a16:creationId xmlns:a16="http://schemas.microsoft.com/office/drawing/2014/main" id="{C4C22523-7519-4A7F-A57E-903535D5A884}"/>
              </a:ext>
            </a:extLst>
          </p:cNvPr>
          <p:cNvSpPr txBox="1">
            <a:spLocks/>
          </p:cNvSpPr>
          <p:nvPr/>
        </p:nvSpPr>
        <p:spPr>
          <a:xfrm>
            <a:off x="383667" y="2919255"/>
            <a:ext cx="11468400" cy="47255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333"/>
              </a:spcAft>
            </a:pPr>
            <a:r>
              <a:rPr lang="en-US" sz="3200" b="1" dirty="0">
                <a:solidFill>
                  <a:srgbClr val="009999"/>
                </a:solidFill>
                <a:latin typeface="Roboto Slab" panose="020B0604020202020204" charset="0"/>
                <a:cs typeface="Roboto Slab" panose="020B0604020202020204" charset="0"/>
              </a:rPr>
              <a:t>3 MTW Statutory Objectives</a:t>
            </a:r>
          </a:p>
          <a:p>
            <a:pPr marL="135463" algn="ctr"/>
            <a:endParaRPr lang="en-US" sz="160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Google Shape;523;p14">
            <a:extLst>
              <a:ext uri="{FF2B5EF4-FFF2-40B4-BE49-F238E27FC236}">
                <a16:creationId xmlns:a16="http://schemas.microsoft.com/office/drawing/2014/main" id="{233191C2-FCCE-4DEB-86EC-6CF2CACED322}"/>
              </a:ext>
            </a:extLst>
          </p:cNvPr>
          <p:cNvSpPr txBox="1">
            <a:spLocks/>
          </p:cNvSpPr>
          <p:nvPr/>
        </p:nvSpPr>
        <p:spPr>
          <a:xfrm>
            <a:off x="1983402" y="3522868"/>
            <a:ext cx="8268929" cy="194461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792" indent="-304792" algn="just">
              <a:spcAft>
                <a:spcPts val="1333"/>
              </a:spcAft>
              <a:buSzPct val="100000"/>
              <a:buFont typeface="+mj-lt"/>
              <a:buAutoNum type="arabicPeriod"/>
              <a:tabLst>
                <a:tab pos="609585" algn="l"/>
              </a:tabLst>
            </a:pPr>
            <a:r>
              <a:rPr lang="en-US" sz="1600" dirty="0">
                <a:solidFill>
                  <a:schemeClr val="tx1"/>
                </a:solidFill>
                <a:latin typeface="Muli Black" panose="020B0604020202020204" charset="0"/>
                <a:cs typeface="Muli Black" panose="020B0604020202020204" charset="0"/>
              </a:rPr>
              <a:t>Reduce cost and achieve greater </a:t>
            </a:r>
            <a:r>
              <a:rPr lang="en-US" sz="1600" b="1" dirty="0">
                <a:solidFill>
                  <a:srgbClr val="0066FF"/>
                </a:solidFill>
                <a:latin typeface="Muli Black" panose="020B0604020202020204" charset="0"/>
                <a:cs typeface="Muli Black" panose="020B0604020202020204" charset="0"/>
              </a:rPr>
              <a:t>COST EFFECTIVENESS </a:t>
            </a:r>
            <a:r>
              <a:rPr lang="en-US" sz="1600" dirty="0">
                <a:solidFill>
                  <a:schemeClr val="tx1"/>
                </a:solidFill>
                <a:latin typeface="Muli Black" panose="020B0604020202020204" charset="0"/>
                <a:cs typeface="Muli Black" panose="020B0604020202020204" charset="0"/>
              </a:rPr>
              <a:t>in Federal expenditures.</a:t>
            </a:r>
          </a:p>
          <a:p>
            <a:pPr marL="304792" indent="-304792" algn="just">
              <a:spcAft>
                <a:spcPts val="1333"/>
              </a:spcAft>
              <a:buSzPct val="100000"/>
              <a:buFont typeface="+mj-lt"/>
              <a:buAutoNum type="arabicPeriod"/>
              <a:tabLst>
                <a:tab pos="609585" algn="l"/>
              </a:tabLst>
            </a:pPr>
            <a:r>
              <a:rPr lang="en-US" sz="1600" dirty="0">
                <a:solidFill>
                  <a:schemeClr val="tx1"/>
                </a:solidFill>
                <a:latin typeface="Muli Black" panose="020B0604020202020204" charset="0"/>
                <a:cs typeface="Muli Black" panose="020B0604020202020204" charset="0"/>
              </a:rPr>
              <a:t>Give incentives to families with children where the head of household is working, is seeking work, or is preparing for work by participating in job training, educational programs, or programs that assist people to obtain employment and become economically </a:t>
            </a:r>
            <a:r>
              <a:rPr lang="en-US" sz="1600" b="1" dirty="0">
                <a:solidFill>
                  <a:srgbClr val="0066FF"/>
                </a:solidFill>
                <a:latin typeface="Muli Black" panose="020B0604020202020204" charset="0"/>
                <a:cs typeface="Muli Black" panose="020B0604020202020204" charset="0"/>
              </a:rPr>
              <a:t>SELF-SUFFICIENT</a:t>
            </a:r>
            <a:r>
              <a:rPr lang="en-US" sz="1600" dirty="0">
                <a:solidFill>
                  <a:schemeClr val="tx1"/>
                </a:solidFill>
                <a:latin typeface="Muli Black" panose="020B0604020202020204" charset="0"/>
                <a:cs typeface="Muli Black" panose="020B0604020202020204" charset="0"/>
              </a:rPr>
              <a:t>.</a:t>
            </a:r>
          </a:p>
          <a:p>
            <a:pPr marL="304792" indent="-304792" algn="just">
              <a:spcAft>
                <a:spcPts val="1333"/>
              </a:spcAft>
              <a:buSzPct val="100000"/>
              <a:buFont typeface="+mj-lt"/>
              <a:buAutoNum type="arabicPeriod"/>
              <a:tabLst>
                <a:tab pos="609585" algn="l"/>
              </a:tabLst>
            </a:pPr>
            <a:r>
              <a:rPr lang="en-US" sz="1600" dirty="0">
                <a:solidFill>
                  <a:schemeClr val="tx1"/>
                </a:solidFill>
                <a:latin typeface="Muli Black" panose="020B0604020202020204" charset="0"/>
                <a:cs typeface="Muli Black" panose="020B0604020202020204" charset="0"/>
              </a:rPr>
              <a:t>Increase </a:t>
            </a:r>
            <a:r>
              <a:rPr lang="en-US" sz="1600" b="1" dirty="0">
                <a:solidFill>
                  <a:srgbClr val="0066FF"/>
                </a:solidFill>
                <a:latin typeface="Muli Black" panose="020B0604020202020204" charset="0"/>
                <a:cs typeface="Muli Black" panose="020B0604020202020204" charset="0"/>
              </a:rPr>
              <a:t>HOUSING CHOICES </a:t>
            </a:r>
            <a:r>
              <a:rPr lang="en-US" sz="1600" dirty="0">
                <a:solidFill>
                  <a:schemeClr val="tx1"/>
                </a:solidFill>
                <a:latin typeface="Muli Black" panose="020B0604020202020204" charset="0"/>
                <a:cs typeface="Muli Black" panose="020B0604020202020204" charset="0"/>
              </a:rPr>
              <a:t>for low-income families.</a:t>
            </a:r>
          </a:p>
          <a:p>
            <a:pPr>
              <a:spcAft>
                <a:spcPts val="1333"/>
              </a:spcAft>
              <a:buSzPct val="100000"/>
              <a:tabLst>
                <a:tab pos="609585" algn="l"/>
              </a:tabLst>
            </a:pPr>
            <a:endParaRPr lang="en-US" sz="1467" dirty="0">
              <a:latin typeface="Barlow Light" panose="020B0604020202020204" charset="0"/>
              <a:cs typeface="Times New Roman" panose="02020603050405020304" pitchFamily="18" charset="0"/>
            </a:endParaRPr>
          </a:p>
          <a:p>
            <a:pPr>
              <a:spcAft>
                <a:spcPts val="1333"/>
              </a:spcAft>
              <a:buSzPct val="100000"/>
              <a:tabLst>
                <a:tab pos="609585" algn="l"/>
              </a:tabLst>
            </a:pPr>
            <a:endParaRPr lang="en-US" sz="1467" dirty="0">
              <a:latin typeface="Barlow Light" panose="020B0604020202020204" charset="0"/>
              <a:cs typeface="Times New Roman" panose="02020603050405020304" pitchFamily="18" charset="0"/>
            </a:endParaRPr>
          </a:p>
          <a:p>
            <a:pPr>
              <a:spcAft>
                <a:spcPts val="1333"/>
              </a:spcAft>
              <a:buSzPct val="100000"/>
              <a:tabLst>
                <a:tab pos="609585" algn="l"/>
              </a:tabLst>
            </a:pPr>
            <a:endParaRPr lang="en-US" sz="1467" dirty="0">
              <a:latin typeface="Barlow Light" panose="020B0604020202020204" charset="0"/>
              <a:cs typeface="Times New Roman" panose="02020603050405020304" pitchFamily="18" charset="0"/>
            </a:endParaRPr>
          </a:p>
          <a:p>
            <a:pPr>
              <a:spcAft>
                <a:spcPts val="1333"/>
              </a:spcAft>
              <a:buSzPct val="100000"/>
              <a:tabLst>
                <a:tab pos="609585" algn="l"/>
              </a:tabLst>
            </a:pPr>
            <a:endParaRPr lang="en-US" sz="1467" dirty="0">
              <a:latin typeface="Barlow Light" panose="020B060402020202020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0C16-3E2F-68B5-5EE7-FC62EDCFA5A6}"/>
              </a:ext>
            </a:extLst>
          </p:cNvPr>
          <p:cNvSpPr>
            <a:spLocks noGrp="1"/>
          </p:cNvSpPr>
          <p:nvPr>
            <p:ph type="title"/>
          </p:nvPr>
        </p:nvSpPr>
        <p:spPr>
          <a:xfrm>
            <a:off x="677334" y="53008"/>
            <a:ext cx="8596668" cy="1320800"/>
          </a:xfrm>
        </p:spPr>
        <p:txBody>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4.4.c. Tenant Self-Certification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CF4712F2-2AEB-4936-AC6F-A70C82FA996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594143"/>
            <a:ext cx="8075691" cy="796705"/>
          </a:xfrm>
          <a:prstGeom prst="rect">
            <a:avLst/>
          </a:prstGeom>
          <a:noFill/>
          <a:ln>
            <a:noFill/>
          </a:ln>
        </p:spPr>
      </p:pic>
      <p:pic>
        <p:nvPicPr>
          <p:cNvPr id="5" name="Picture 4">
            <a:extLst>
              <a:ext uri="{FF2B5EF4-FFF2-40B4-BE49-F238E27FC236}">
                <a16:creationId xmlns:a16="http://schemas.microsoft.com/office/drawing/2014/main" id="{4E0CE92B-6F23-55AA-2ECE-E8810E4D73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936" y="1669774"/>
            <a:ext cx="8144090" cy="5017838"/>
          </a:xfrm>
          <a:prstGeom prst="rect">
            <a:avLst/>
          </a:prstGeom>
          <a:noFill/>
          <a:ln>
            <a:noFill/>
          </a:ln>
        </p:spPr>
      </p:pic>
    </p:spTree>
    <p:extLst>
      <p:ext uri="{BB962C8B-B14F-4D97-AF65-F5344CB8AC3E}">
        <p14:creationId xmlns:p14="http://schemas.microsoft.com/office/powerpoint/2010/main" val="254139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C975-BB73-01E4-A8D6-D7B0770C2394}"/>
              </a:ext>
            </a:extLst>
          </p:cNvPr>
          <p:cNvSpPr>
            <a:spLocks noGrp="1"/>
          </p:cNvSpPr>
          <p:nvPr>
            <p:ph type="title"/>
          </p:nvPr>
        </p:nvSpPr>
        <p:spPr>
          <a:xfrm>
            <a:off x="677334" y="159029"/>
            <a:ext cx="8596668" cy="1320800"/>
          </a:xfrm>
        </p:spPr>
        <p:txBody>
          <a:bodyPr/>
          <a:lstStyle/>
          <a:p>
            <a:r>
              <a:rPr lang="en-US" sz="2400" b="1" u="sng" dirty="0">
                <a:effectLst/>
                <a:latin typeface="Calibri" panose="020F0502020204030204" pitchFamily="34" charset="0"/>
                <a:ea typeface="Calibri" panose="020F0502020204030204" pitchFamily="34" charset="0"/>
                <a:cs typeface="Times New Roman" panose="02020603050405020304" pitchFamily="18" charset="0"/>
              </a:rPr>
              <a:t>Chapter 5:  Application, Wait List Management, &amp; Tenant Selection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AD4AA38-1AA6-A2DD-FB4C-F868E3AD4F88}"/>
              </a:ext>
            </a:extLst>
          </p:cNvPr>
          <p:cNvSpPr>
            <a:spLocks noGrp="1"/>
          </p:cNvSpPr>
          <p:nvPr>
            <p:ph idx="1"/>
          </p:nvPr>
        </p:nvSpPr>
        <p:spPr>
          <a:xfrm>
            <a:off x="677334" y="728871"/>
            <a:ext cx="8596668" cy="4848666"/>
          </a:xfrm>
        </p:spPr>
        <p:txBody>
          <a:bodyPr/>
          <a:lstStyle/>
          <a:p>
            <a:pPr marL="0" indent="0">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5.4.  Tenant Selection Preferences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CC6B2F3-31A5-EFA9-C8B4-C959B051D6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078807"/>
            <a:ext cx="7782339" cy="722527"/>
          </a:xfrm>
          <a:prstGeom prst="rect">
            <a:avLst/>
          </a:prstGeom>
          <a:noFill/>
          <a:ln>
            <a:noFill/>
          </a:ln>
        </p:spPr>
      </p:pic>
      <p:sp>
        <p:nvSpPr>
          <p:cNvPr id="6" name="TextBox 5">
            <a:extLst>
              <a:ext uri="{FF2B5EF4-FFF2-40B4-BE49-F238E27FC236}">
                <a16:creationId xmlns:a16="http://schemas.microsoft.com/office/drawing/2014/main" id="{6DD14A2E-5D65-8D9B-2C59-F1F2AE4D2FA3}"/>
              </a:ext>
            </a:extLst>
          </p:cNvPr>
          <p:cNvSpPr txBox="1"/>
          <p:nvPr/>
        </p:nvSpPr>
        <p:spPr>
          <a:xfrm>
            <a:off x="677334" y="2022204"/>
            <a:ext cx="6102626" cy="375552"/>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5.4.a.   Preference Categories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7C1AA8F-B28B-EE25-2F4A-5D88F16629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347387"/>
            <a:ext cx="7623313" cy="2114329"/>
          </a:xfrm>
          <a:prstGeom prst="rect">
            <a:avLst/>
          </a:prstGeom>
          <a:noFill/>
          <a:ln>
            <a:noFill/>
          </a:ln>
        </p:spPr>
      </p:pic>
      <p:pic>
        <p:nvPicPr>
          <p:cNvPr id="8" name="Picture 7">
            <a:extLst>
              <a:ext uri="{FF2B5EF4-FFF2-40B4-BE49-F238E27FC236}">
                <a16:creationId xmlns:a16="http://schemas.microsoft.com/office/drawing/2014/main" id="{DD3E7C41-4FA0-AC95-FF10-1637DE1DFF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847" y="4657041"/>
            <a:ext cx="7543800" cy="985691"/>
          </a:xfrm>
          <a:prstGeom prst="rect">
            <a:avLst/>
          </a:prstGeom>
          <a:noFill/>
          <a:ln>
            <a:noFill/>
          </a:ln>
        </p:spPr>
      </p:pic>
    </p:spTree>
    <p:extLst>
      <p:ext uri="{BB962C8B-B14F-4D97-AF65-F5344CB8AC3E}">
        <p14:creationId xmlns:p14="http://schemas.microsoft.com/office/powerpoint/2010/main" val="46965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8677C-FD6F-EFE5-BC44-73A8BB3B2465}"/>
              </a:ext>
            </a:extLst>
          </p:cNvPr>
          <p:cNvSpPr>
            <a:spLocks noGrp="1"/>
          </p:cNvSpPr>
          <p:nvPr>
            <p:ph type="title"/>
          </p:nvPr>
        </p:nvSpPr>
        <p:spPr/>
        <p:txBody>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5.4.e.  Preference Based on Income Targeting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AB92EABA-2896-646F-FD28-F973571B87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690" y="1270000"/>
            <a:ext cx="8596312" cy="1799397"/>
          </a:xfrm>
          <a:prstGeom prst="rect">
            <a:avLst/>
          </a:prstGeom>
          <a:noFill/>
          <a:ln>
            <a:noFill/>
          </a:ln>
        </p:spPr>
      </p:pic>
    </p:spTree>
    <p:extLst>
      <p:ext uri="{BB962C8B-B14F-4D97-AF65-F5344CB8AC3E}">
        <p14:creationId xmlns:p14="http://schemas.microsoft.com/office/powerpoint/2010/main" val="312346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AA17-73A0-E322-A6C1-58E48B8E48D9}"/>
              </a:ext>
            </a:extLst>
          </p:cNvPr>
          <p:cNvSpPr>
            <a:spLocks noGrp="1"/>
          </p:cNvSpPr>
          <p:nvPr>
            <p:ph type="title"/>
          </p:nvPr>
        </p:nvSpPr>
        <p:spPr/>
        <p:txBody>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5.5.a.i.  Establishing the Waiting List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 name="Content Placeholder 5">
            <a:extLst>
              <a:ext uri="{FF2B5EF4-FFF2-40B4-BE49-F238E27FC236}">
                <a16:creationId xmlns:a16="http://schemas.microsoft.com/office/drawing/2014/main" id="{38AC961A-73E9-C81D-363A-567633FC54B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270000"/>
            <a:ext cx="8596312" cy="3574560"/>
          </a:xfrm>
          <a:prstGeom prst="rect">
            <a:avLst/>
          </a:prstGeom>
          <a:noFill/>
          <a:ln>
            <a:noFill/>
          </a:ln>
        </p:spPr>
      </p:pic>
    </p:spTree>
    <p:extLst>
      <p:ext uri="{BB962C8B-B14F-4D97-AF65-F5344CB8AC3E}">
        <p14:creationId xmlns:p14="http://schemas.microsoft.com/office/powerpoint/2010/main" val="213322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CFA-0A94-1522-4B43-5311F63B5951}"/>
              </a:ext>
            </a:extLst>
          </p:cNvPr>
          <p:cNvSpPr>
            <a:spLocks noGrp="1"/>
          </p:cNvSpPr>
          <p:nvPr>
            <p:ph type="title"/>
          </p:nvPr>
        </p:nvSpPr>
        <p:spPr/>
        <p:txBody>
          <a:bodyPr>
            <a:normAutofit/>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5.5.b.iii.  Applicant Request for the Removal from Waiting List</a:t>
            </a:r>
            <a:endParaRPr lang="en-US" sz="4800" dirty="0"/>
          </a:p>
        </p:txBody>
      </p:sp>
      <p:pic>
        <p:nvPicPr>
          <p:cNvPr id="4" name="Content Placeholder 3">
            <a:extLst>
              <a:ext uri="{FF2B5EF4-FFF2-40B4-BE49-F238E27FC236}">
                <a16:creationId xmlns:a16="http://schemas.microsoft.com/office/drawing/2014/main" id="{BB76A112-7AC0-DDBC-D64E-603625F3FDF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690" y="1760542"/>
            <a:ext cx="8596312" cy="339716"/>
          </a:xfrm>
          <a:prstGeom prst="rect">
            <a:avLst/>
          </a:prstGeom>
          <a:noFill/>
          <a:ln>
            <a:noFill/>
          </a:ln>
        </p:spPr>
      </p:pic>
      <p:pic>
        <p:nvPicPr>
          <p:cNvPr id="5" name="Picture 4">
            <a:extLst>
              <a:ext uri="{FF2B5EF4-FFF2-40B4-BE49-F238E27FC236}">
                <a16:creationId xmlns:a16="http://schemas.microsoft.com/office/drawing/2014/main" id="{9D5D5490-4CFB-E28F-817A-730E939619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955151"/>
            <a:ext cx="9664869" cy="339716"/>
          </a:xfrm>
          <a:prstGeom prst="rect">
            <a:avLst/>
          </a:prstGeom>
          <a:noFill/>
          <a:ln>
            <a:noFill/>
          </a:ln>
        </p:spPr>
      </p:pic>
      <p:sp>
        <p:nvSpPr>
          <p:cNvPr id="7" name="TextBox 6">
            <a:extLst>
              <a:ext uri="{FF2B5EF4-FFF2-40B4-BE49-F238E27FC236}">
                <a16:creationId xmlns:a16="http://schemas.microsoft.com/office/drawing/2014/main" id="{68CB0357-85DE-9009-E14C-F27041B5C613}"/>
              </a:ext>
            </a:extLst>
          </p:cNvPr>
          <p:cNvSpPr txBox="1"/>
          <p:nvPr/>
        </p:nvSpPr>
        <p:spPr>
          <a:xfrm>
            <a:off x="677334" y="2705790"/>
            <a:ext cx="6102626" cy="375552"/>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5.6.a.  Reasons for Denial or Termination of Assistance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B36D9A2-2DC5-0026-7D50-94F0BFA863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148472"/>
            <a:ext cx="7544616" cy="375552"/>
          </a:xfrm>
          <a:prstGeom prst="rect">
            <a:avLst/>
          </a:prstGeom>
          <a:noFill/>
          <a:ln>
            <a:noFill/>
          </a:ln>
        </p:spPr>
      </p:pic>
      <p:pic>
        <p:nvPicPr>
          <p:cNvPr id="9" name="Picture 8">
            <a:extLst>
              <a:ext uri="{FF2B5EF4-FFF2-40B4-BE49-F238E27FC236}">
                <a16:creationId xmlns:a16="http://schemas.microsoft.com/office/drawing/2014/main" id="{B9058C97-E04E-C2C6-1BF7-A65EEE334C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4709" y="3564465"/>
            <a:ext cx="9443934" cy="436883"/>
          </a:xfrm>
          <a:prstGeom prst="rect">
            <a:avLst/>
          </a:prstGeom>
          <a:noFill/>
          <a:ln>
            <a:noFill/>
          </a:ln>
        </p:spPr>
      </p:pic>
    </p:spTree>
    <p:extLst>
      <p:ext uri="{BB962C8B-B14F-4D97-AF65-F5344CB8AC3E}">
        <p14:creationId xmlns:p14="http://schemas.microsoft.com/office/powerpoint/2010/main" val="2653299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98B7-D32B-5945-97C9-8F8B4219A0FF}"/>
              </a:ext>
            </a:extLst>
          </p:cNvPr>
          <p:cNvSpPr>
            <a:spLocks noGrp="1"/>
          </p:cNvSpPr>
          <p:nvPr>
            <p:ph type="title"/>
          </p:nvPr>
        </p:nvSpPr>
        <p:spPr/>
        <p:txBody>
          <a:bodyPr/>
          <a:lstStyle/>
          <a:p>
            <a:r>
              <a:rPr lang="en-US" sz="2400" b="1" u="sng" dirty="0">
                <a:effectLst/>
                <a:latin typeface="Calibri" panose="020F0502020204030204" pitchFamily="34" charset="0"/>
                <a:ea typeface="Calibri" panose="020F0502020204030204" pitchFamily="34" charset="0"/>
                <a:cs typeface="Times New Roman" panose="02020603050405020304" pitchFamily="18" charset="0"/>
              </a:rPr>
              <a:t>Chapter 6 – Voucher Issuance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6.1  Subsidy Standards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BA1B178A-5B4D-0ED9-D340-42DA5EAB997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0385" y="1463849"/>
            <a:ext cx="8596312" cy="345107"/>
          </a:xfrm>
          <a:prstGeom prst="rect">
            <a:avLst/>
          </a:prstGeom>
          <a:noFill/>
          <a:ln>
            <a:noFill/>
          </a:ln>
        </p:spPr>
      </p:pic>
      <p:pic>
        <p:nvPicPr>
          <p:cNvPr id="5" name="Picture 4">
            <a:extLst>
              <a:ext uri="{FF2B5EF4-FFF2-40B4-BE49-F238E27FC236}">
                <a16:creationId xmlns:a16="http://schemas.microsoft.com/office/drawing/2014/main" id="{A19A515E-0CBE-D138-1655-98A796B9E8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385" y="2183130"/>
            <a:ext cx="8257415" cy="3461762"/>
          </a:xfrm>
          <a:prstGeom prst="rect">
            <a:avLst/>
          </a:prstGeom>
          <a:noFill/>
          <a:ln>
            <a:noFill/>
          </a:ln>
        </p:spPr>
      </p:pic>
    </p:spTree>
    <p:extLst>
      <p:ext uri="{BB962C8B-B14F-4D97-AF65-F5344CB8AC3E}">
        <p14:creationId xmlns:p14="http://schemas.microsoft.com/office/powerpoint/2010/main" val="730947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6617-6D60-9A1E-3DB9-D5F2008E329D}"/>
              </a:ext>
            </a:extLst>
          </p:cNvPr>
          <p:cNvSpPr>
            <a:spLocks noGrp="1"/>
          </p:cNvSpPr>
          <p:nvPr>
            <p:ph type="title"/>
          </p:nvPr>
        </p:nvSpPr>
        <p:spPr/>
        <p:txBody>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6.2.a.  Applicant Briefing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C4085D16-4AB0-B065-291F-AAB926757F5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690" y="1175169"/>
            <a:ext cx="8596312" cy="2141666"/>
          </a:xfrm>
          <a:prstGeom prst="rect">
            <a:avLst/>
          </a:prstGeom>
          <a:noFill/>
          <a:ln>
            <a:noFill/>
          </a:ln>
        </p:spPr>
      </p:pic>
      <p:sp>
        <p:nvSpPr>
          <p:cNvPr id="6" name="TextBox 5">
            <a:extLst>
              <a:ext uri="{FF2B5EF4-FFF2-40B4-BE49-F238E27FC236}">
                <a16:creationId xmlns:a16="http://schemas.microsoft.com/office/drawing/2014/main" id="{FDE9BA0A-7BF4-A757-0799-F2946167B1D0}"/>
              </a:ext>
            </a:extLst>
          </p:cNvPr>
          <p:cNvSpPr txBox="1"/>
          <p:nvPr/>
        </p:nvSpPr>
        <p:spPr>
          <a:xfrm>
            <a:off x="677334" y="3316835"/>
            <a:ext cx="6102626" cy="375552"/>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6.2.b.  Income Limits for Voucher Issuance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62F4227-713F-E908-CECE-7992A61243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68" y="3999478"/>
            <a:ext cx="8596312" cy="1761509"/>
          </a:xfrm>
          <a:prstGeom prst="rect">
            <a:avLst/>
          </a:prstGeom>
          <a:noFill/>
          <a:ln>
            <a:noFill/>
          </a:ln>
        </p:spPr>
      </p:pic>
    </p:spTree>
    <p:extLst>
      <p:ext uri="{BB962C8B-B14F-4D97-AF65-F5344CB8AC3E}">
        <p14:creationId xmlns:p14="http://schemas.microsoft.com/office/powerpoint/2010/main" val="2801307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4BA5-0065-3DD2-E00A-6A99F1474504}"/>
              </a:ext>
            </a:extLst>
          </p:cNvPr>
          <p:cNvSpPr>
            <a:spLocks noGrp="1"/>
          </p:cNvSpPr>
          <p:nvPr>
            <p:ph type="title"/>
          </p:nvPr>
        </p:nvSpPr>
        <p:spPr/>
        <p:txBody>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6.2.c.ii.  Extensions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2B204953-E97A-F0F5-1727-64866565250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270000"/>
            <a:ext cx="8596312" cy="2545719"/>
          </a:xfrm>
          <a:prstGeom prst="rect">
            <a:avLst/>
          </a:prstGeom>
          <a:noFill/>
          <a:ln>
            <a:noFill/>
          </a:ln>
        </p:spPr>
      </p:pic>
      <p:pic>
        <p:nvPicPr>
          <p:cNvPr id="5" name="Picture 4">
            <a:extLst>
              <a:ext uri="{FF2B5EF4-FFF2-40B4-BE49-F238E27FC236}">
                <a16:creationId xmlns:a16="http://schemas.microsoft.com/office/drawing/2014/main" id="{79637164-32CA-28D5-9ACF-3536D711E7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542" y="3814161"/>
            <a:ext cx="8642702" cy="2545719"/>
          </a:xfrm>
          <a:prstGeom prst="rect">
            <a:avLst/>
          </a:prstGeom>
          <a:noFill/>
          <a:ln>
            <a:noFill/>
          </a:ln>
        </p:spPr>
      </p:pic>
    </p:spTree>
    <p:extLst>
      <p:ext uri="{BB962C8B-B14F-4D97-AF65-F5344CB8AC3E}">
        <p14:creationId xmlns:p14="http://schemas.microsoft.com/office/powerpoint/2010/main" val="58989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CDFE-D2CA-E011-F692-8E1F092724D8}"/>
              </a:ext>
            </a:extLst>
          </p:cNvPr>
          <p:cNvSpPr>
            <a:spLocks noGrp="1"/>
          </p:cNvSpPr>
          <p:nvPr>
            <p:ph type="title"/>
          </p:nvPr>
        </p:nvSpPr>
        <p:spPr/>
        <p:txBody>
          <a:bodyPr/>
          <a:lstStyle/>
          <a:p>
            <a:r>
              <a:rPr lang="en-US" sz="3600" b="1" u="sng" dirty="0">
                <a:effectLst/>
                <a:latin typeface="Calibri" panose="020F0502020204030204" pitchFamily="34" charset="0"/>
                <a:ea typeface="Calibri" panose="020F0502020204030204" pitchFamily="34" charset="0"/>
                <a:cs typeface="Times New Roman" panose="02020603050405020304" pitchFamily="18" charset="0"/>
              </a:rPr>
              <a:t>6.2.c.ii.  Extensions</a:t>
            </a:r>
            <a:endParaRPr lang="en-US" dirty="0"/>
          </a:p>
        </p:txBody>
      </p:sp>
      <p:pic>
        <p:nvPicPr>
          <p:cNvPr id="4" name="Content Placeholder 3">
            <a:extLst>
              <a:ext uri="{FF2B5EF4-FFF2-40B4-BE49-F238E27FC236}">
                <a16:creationId xmlns:a16="http://schemas.microsoft.com/office/drawing/2014/main" id="{3CC4334E-D82A-D866-5F14-2BD179699B5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388557"/>
            <a:ext cx="8596312" cy="1582368"/>
          </a:xfrm>
          <a:prstGeom prst="rect">
            <a:avLst/>
          </a:prstGeom>
          <a:noFill/>
          <a:ln>
            <a:noFill/>
          </a:ln>
        </p:spPr>
      </p:pic>
    </p:spTree>
    <p:extLst>
      <p:ext uri="{BB962C8B-B14F-4D97-AF65-F5344CB8AC3E}">
        <p14:creationId xmlns:p14="http://schemas.microsoft.com/office/powerpoint/2010/main" val="1949512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3B6A-F167-4BAD-896C-96D90BC2106A}"/>
              </a:ext>
            </a:extLst>
          </p:cNvPr>
          <p:cNvSpPr>
            <a:spLocks noGrp="1"/>
          </p:cNvSpPr>
          <p:nvPr>
            <p:ph type="title"/>
          </p:nvPr>
        </p:nvSpPr>
        <p:spPr/>
        <p:txBody>
          <a:bodyPr>
            <a:normAutofit fontScale="90000"/>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Chapter 7  Leasing and Portability</a:t>
            </a:r>
            <a:br>
              <a:rPr lang="en-US" sz="2800" b="1" u="sng" dirty="0">
                <a:effectLst/>
                <a:latin typeface="Calibri" panose="020F0502020204030204" pitchFamily="34" charset="0"/>
                <a:ea typeface="Calibri" panose="020F0502020204030204" pitchFamily="34" charset="0"/>
                <a:cs typeface="Times New Roman" panose="02020603050405020304" pitchFamily="18" charset="0"/>
              </a:rPr>
            </a:br>
            <a:r>
              <a:rPr lang="en-US" sz="2700" b="1" u="sng" dirty="0">
                <a:effectLst/>
                <a:latin typeface="Calibri" panose="020F0502020204030204" pitchFamily="34" charset="0"/>
                <a:ea typeface="Calibri" panose="020F0502020204030204" pitchFamily="34" charset="0"/>
                <a:cs typeface="Times New Roman" panose="02020603050405020304" pitchFamily="18" charset="0"/>
              </a:rPr>
              <a:t>7.1.a.  In-Place Leasing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pic>
        <p:nvPicPr>
          <p:cNvPr id="4" name="Content Placeholder 3">
            <a:extLst>
              <a:ext uri="{FF2B5EF4-FFF2-40B4-BE49-F238E27FC236}">
                <a16:creationId xmlns:a16="http://schemas.microsoft.com/office/drawing/2014/main" id="{A58F4C21-8406-2E8B-8B32-9018BB0B589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690" y="1592119"/>
            <a:ext cx="8596312" cy="1836881"/>
          </a:xfrm>
          <a:prstGeom prst="rect">
            <a:avLst/>
          </a:prstGeom>
          <a:noFill/>
          <a:ln>
            <a:noFill/>
          </a:ln>
        </p:spPr>
      </p:pic>
      <p:sp>
        <p:nvSpPr>
          <p:cNvPr id="6" name="TextBox 5">
            <a:extLst>
              <a:ext uri="{FF2B5EF4-FFF2-40B4-BE49-F238E27FC236}">
                <a16:creationId xmlns:a16="http://schemas.microsoft.com/office/drawing/2014/main" id="{39F4F535-100E-209E-85F3-704221C6D5F9}"/>
              </a:ext>
            </a:extLst>
          </p:cNvPr>
          <p:cNvSpPr txBox="1"/>
          <p:nvPr/>
        </p:nvSpPr>
        <p:spPr>
          <a:xfrm>
            <a:off x="677334" y="3575841"/>
            <a:ext cx="6102626" cy="375552"/>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7.1.e.  Initial Lease Up – Tenancy Requirement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D0D26A9-0D93-14A5-09A6-A7DEB0DF0E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334" y="4164214"/>
            <a:ext cx="8391572" cy="1733003"/>
          </a:xfrm>
          <a:prstGeom prst="rect">
            <a:avLst/>
          </a:prstGeom>
          <a:noFill/>
          <a:ln>
            <a:noFill/>
          </a:ln>
        </p:spPr>
      </p:pic>
    </p:spTree>
    <p:extLst>
      <p:ext uri="{BB962C8B-B14F-4D97-AF65-F5344CB8AC3E}">
        <p14:creationId xmlns:p14="http://schemas.microsoft.com/office/powerpoint/2010/main" val="280895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14"/>
          <p:cNvSpPr txBox="1">
            <a:spLocks noGrp="1"/>
          </p:cNvSpPr>
          <p:nvPr>
            <p:ph type="sldNum" idx="12"/>
          </p:nvPr>
        </p:nvSpPr>
        <p:spPr>
          <a:prstGeom prst="rect">
            <a:avLst/>
          </a:prstGeom>
        </p:spPr>
        <p:txBody>
          <a:bodyPr spcFirstLastPara="1" vert="horz" wrap="square" lIns="0" tIns="0" rIns="0" bIns="0" rtlCol="0" anchor="ctr" anchorCtr="0">
            <a:noAutofit/>
          </a:bodyPr>
          <a:lstStyle/>
          <a:p>
            <a:pPr algn="ctr"/>
            <a:fld id="{00000000-1234-1234-1234-123412341234}" type="slidenum">
              <a:rPr lang="en"/>
              <a:pPr algn="ctr"/>
              <a:t>4</a:t>
            </a:fld>
            <a:endParaRPr dirty="0"/>
          </a:p>
        </p:txBody>
      </p:sp>
      <p:sp>
        <p:nvSpPr>
          <p:cNvPr id="11" name="Google Shape;96;p14">
            <a:extLst>
              <a:ext uri="{FF2B5EF4-FFF2-40B4-BE49-F238E27FC236}">
                <a16:creationId xmlns:a16="http://schemas.microsoft.com/office/drawing/2014/main" id="{2CB76BCD-B624-4140-A2BB-85D1E8114D3E}"/>
              </a:ext>
            </a:extLst>
          </p:cNvPr>
          <p:cNvSpPr txBox="1">
            <a:spLocks/>
          </p:cNvSpPr>
          <p:nvPr/>
        </p:nvSpPr>
        <p:spPr>
          <a:xfrm>
            <a:off x="968159" y="816133"/>
            <a:ext cx="5000021" cy="6826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1pPr>
            <a:lvl2pPr marR="0" lvl="1"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2pPr>
            <a:lvl3pPr marR="0" lvl="2"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3pPr>
            <a:lvl4pPr marR="0" lvl="3"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4pPr>
            <a:lvl5pPr marR="0" lvl="4"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5pPr>
            <a:lvl6pPr marR="0" lvl="5"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6pPr>
            <a:lvl7pPr marR="0" lvl="6"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7pPr>
            <a:lvl8pPr marR="0" lvl="7"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8pPr>
            <a:lvl9pPr marR="0" lvl="8"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9pPr>
          </a:lstStyle>
          <a:p>
            <a:pPr algn="ctr"/>
            <a:r>
              <a:rPr lang="en-US" sz="4267" dirty="0">
                <a:solidFill>
                  <a:srgbClr val="009999"/>
                </a:solidFill>
                <a:latin typeface="Roboto Slab" panose="020B0604020202020204" charset="0"/>
                <a:cs typeface="Roboto Slab" panose="020B0604020202020204" charset="0"/>
                <a:sym typeface="Arial"/>
              </a:rPr>
              <a:t>RHE MTW Program</a:t>
            </a:r>
          </a:p>
        </p:txBody>
      </p:sp>
      <p:sp>
        <p:nvSpPr>
          <p:cNvPr id="12" name="Google Shape;97;p14">
            <a:extLst>
              <a:ext uri="{FF2B5EF4-FFF2-40B4-BE49-F238E27FC236}">
                <a16:creationId xmlns:a16="http://schemas.microsoft.com/office/drawing/2014/main" id="{8D289469-2AA8-4B8A-8D2C-54B74BF0B5C7}"/>
              </a:ext>
            </a:extLst>
          </p:cNvPr>
          <p:cNvSpPr txBox="1">
            <a:spLocks/>
          </p:cNvSpPr>
          <p:nvPr/>
        </p:nvSpPr>
        <p:spPr>
          <a:xfrm>
            <a:off x="978277" y="1544723"/>
            <a:ext cx="6592561" cy="11315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1pPr>
            <a:lvl2pPr marL="914400" marR="0" lvl="1"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2pPr>
            <a:lvl3pPr marL="1371600" marR="0" lvl="2"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3pPr>
            <a:lvl4pPr marL="1828800" marR="0" lvl="3"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4pPr>
            <a:lvl5pPr marL="2286000" marR="0" lvl="4"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5pPr>
            <a:lvl6pPr marL="2743200" marR="0" lvl="5"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6pPr>
            <a:lvl7pPr marL="3200400" marR="0" lvl="6"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7pPr>
            <a:lvl8pPr marL="3657600" marR="0" lvl="7"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8pPr>
            <a:lvl9pPr marL="4114800" marR="0" lvl="8" indent="-381000" algn="l" rtl="0">
              <a:lnSpc>
                <a:spcPct val="115000"/>
              </a:lnSpc>
              <a:spcBef>
                <a:spcPts val="800"/>
              </a:spcBef>
              <a:spcAft>
                <a:spcPts val="80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9pPr>
          </a:lstStyle>
          <a:p>
            <a:pPr marL="0" indent="0" algn="just">
              <a:buNone/>
            </a:pPr>
            <a:r>
              <a:rPr lang="en-US" sz="1600" dirty="0">
                <a:solidFill>
                  <a:schemeClr val="tx1"/>
                </a:solidFill>
                <a:latin typeface="Muli Black" panose="020B0604020202020204" charset="0"/>
                <a:cs typeface="Muli Black" panose="020B0604020202020204" charset="0"/>
                <a:sym typeface="Arial"/>
              </a:rPr>
              <a:t>In January 2021, RHE became an MTW agency as a member of Cohort-1. Through the use of waivers, RHE will make operational changes and create resident services and programs for the betterment of the Rockville community. </a:t>
            </a:r>
          </a:p>
          <a:p>
            <a:pPr marL="0" indent="0">
              <a:buNone/>
            </a:pPr>
            <a:endParaRPr lang="en-US" sz="2133" b="1" u="sng" dirty="0"/>
          </a:p>
        </p:txBody>
      </p:sp>
      <p:sp>
        <p:nvSpPr>
          <p:cNvPr id="13" name="TextBox 12">
            <a:extLst>
              <a:ext uri="{FF2B5EF4-FFF2-40B4-BE49-F238E27FC236}">
                <a16:creationId xmlns:a16="http://schemas.microsoft.com/office/drawing/2014/main" id="{9DDCB1F7-86AA-4011-9B2B-7BE18F9EEDD2}"/>
              </a:ext>
            </a:extLst>
          </p:cNvPr>
          <p:cNvSpPr txBox="1"/>
          <p:nvPr/>
        </p:nvSpPr>
        <p:spPr>
          <a:xfrm>
            <a:off x="885541" y="4174325"/>
            <a:ext cx="6818984" cy="707886"/>
          </a:xfrm>
          <a:prstGeom prst="rect">
            <a:avLst/>
          </a:prstGeom>
          <a:noFill/>
        </p:spPr>
        <p:txBody>
          <a:bodyPr wrap="square" rtlCol="0">
            <a:spAutoFit/>
          </a:bodyPr>
          <a:lstStyle/>
          <a:p>
            <a:r>
              <a:rPr lang="en-US" sz="2400" b="1" dirty="0">
                <a:solidFill>
                  <a:srgbClr val="009999"/>
                </a:solidFill>
                <a:latin typeface="Muli Black" panose="020B0604020202020204" charset="0"/>
                <a:ea typeface="Calibri" panose="020F0502020204030204" pitchFamily="34" charset="0"/>
                <a:cs typeface="Muli Black" panose="020B0604020202020204" charset="0"/>
              </a:rPr>
              <a:t>W</a:t>
            </a:r>
            <a:r>
              <a:rPr lang="en-US" sz="1867" b="1" dirty="0">
                <a:solidFill>
                  <a:srgbClr val="009999"/>
                </a:solidFill>
                <a:latin typeface="Muli Black" panose="020B0604020202020204" charset="0"/>
                <a:ea typeface="Calibri" panose="020F0502020204030204" pitchFamily="34" charset="0"/>
                <a:cs typeface="Muli Black" panose="020B0604020202020204" charset="0"/>
              </a:rPr>
              <a:t>orkable Families</a:t>
            </a:r>
            <a:endParaRPr lang="en-US" sz="1867" dirty="0">
              <a:solidFill>
                <a:srgbClr val="009999"/>
              </a:solidFill>
              <a:latin typeface="Muli Black" panose="020B0604020202020204" charset="0"/>
              <a:ea typeface="Calibri" panose="020F0502020204030204" pitchFamily="34" charset="0"/>
              <a:cs typeface="Muli Black" panose="020B0604020202020204" charset="0"/>
            </a:endParaRPr>
          </a:p>
          <a:p>
            <a:r>
              <a:rPr lang="en-US" sz="1600" dirty="0">
                <a:latin typeface="Muli Black" panose="020B0604020202020204" charset="0"/>
                <a:ea typeface="Calibri" panose="020F0502020204030204" pitchFamily="34" charset="0"/>
                <a:cs typeface="Muli Black" panose="020B0604020202020204" charset="0"/>
              </a:rPr>
              <a:t>Wage earning AND non-wage earning able-bodied families  </a:t>
            </a:r>
          </a:p>
        </p:txBody>
      </p:sp>
      <p:sp>
        <p:nvSpPr>
          <p:cNvPr id="14" name="TextBox 13">
            <a:extLst>
              <a:ext uri="{FF2B5EF4-FFF2-40B4-BE49-F238E27FC236}">
                <a16:creationId xmlns:a16="http://schemas.microsoft.com/office/drawing/2014/main" id="{BC4E92A9-86D4-47E8-B34C-48CEB1DBF125}"/>
              </a:ext>
            </a:extLst>
          </p:cNvPr>
          <p:cNvSpPr txBox="1"/>
          <p:nvPr/>
        </p:nvSpPr>
        <p:spPr>
          <a:xfrm>
            <a:off x="885542" y="2897389"/>
            <a:ext cx="6063109" cy="1200329"/>
          </a:xfrm>
          <a:prstGeom prst="rect">
            <a:avLst/>
          </a:prstGeom>
          <a:noFill/>
        </p:spPr>
        <p:txBody>
          <a:bodyPr wrap="square" rtlCol="0">
            <a:spAutoFit/>
          </a:bodyPr>
          <a:lstStyle/>
          <a:p>
            <a:r>
              <a:rPr lang="en-US" sz="1867" b="1" dirty="0">
                <a:solidFill>
                  <a:srgbClr val="009999"/>
                </a:solidFill>
                <a:latin typeface="Roboto Slab" panose="020B0604020202020204" charset="0"/>
                <a:cs typeface="Roboto Slab" panose="020B0604020202020204" charset="0"/>
              </a:rPr>
              <a:t>RHE Documents </a:t>
            </a:r>
            <a:r>
              <a:rPr lang="en-US" sz="2400" b="1" dirty="0">
                <a:solidFill>
                  <a:srgbClr val="009999"/>
                </a:solidFill>
                <a:latin typeface="Roboto Slab" panose="020B0604020202020204" charset="0"/>
                <a:cs typeface="Roboto Slab" panose="020B0604020202020204" charset="0"/>
              </a:rPr>
              <a:t>u</a:t>
            </a:r>
            <a:r>
              <a:rPr lang="en-US" sz="1867" b="1" dirty="0">
                <a:solidFill>
                  <a:srgbClr val="009999"/>
                </a:solidFill>
                <a:latin typeface="Roboto Slab" panose="020B0604020202020204" charset="0"/>
                <a:cs typeface="Roboto Slab" panose="020B0604020202020204" charset="0"/>
              </a:rPr>
              <a:t>pdated with New MTW Language </a:t>
            </a:r>
          </a:p>
          <a:p>
            <a:pPr marL="304792" indent="-304792">
              <a:buFont typeface="+mj-lt"/>
              <a:buAutoNum type="arabicPeriod"/>
            </a:pPr>
            <a:r>
              <a:rPr lang="en-US" sz="1600" dirty="0">
                <a:latin typeface="Muli Black" panose="020B0604020202020204" charset="0"/>
                <a:cs typeface="Muli Black" panose="020B0604020202020204" charset="0"/>
              </a:rPr>
              <a:t>Admissions and Continued Occupancy Policy (ACOP)</a:t>
            </a:r>
          </a:p>
          <a:p>
            <a:pPr marL="304792" indent="-304792">
              <a:buFont typeface="+mj-lt"/>
              <a:buAutoNum type="arabicPeriod"/>
            </a:pPr>
            <a:r>
              <a:rPr lang="en-US" sz="1600" dirty="0">
                <a:latin typeface="Muli Black" panose="020B0604020202020204" charset="0"/>
                <a:cs typeface="Muli Black" panose="020B0604020202020204" charset="0"/>
              </a:rPr>
              <a:t>Administrative Plan</a:t>
            </a:r>
          </a:p>
          <a:p>
            <a:pPr marL="304792" indent="-304792">
              <a:buFont typeface="+mj-lt"/>
              <a:buAutoNum type="arabicPeriod"/>
            </a:pPr>
            <a:r>
              <a:rPr lang="en-US" sz="1600" dirty="0">
                <a:latin typeface="Muli Black" panose="020B0604020202020204" charset="0"/>
                <a:cs typeface="Muli Black" panose="020B0604020202020204" charset="0"/>
              </a:rPr>
              <a:t>FY23 MTW Supplement</a:t>
            </a:r>
          </a:p>
        </p:txBody>
      </p:sp>
      <p:pic>
        <p:nvPicPr>
          <p:cNvPr id="8" name="Picture 7" descr="Minimalistic house design with blue">
            <a:extLst>
              <a:ext uri="{FF2B5EF4-FFF2-40B4-BE49-F238E27FC236}">
                <a16:creationId xmlns:a16="http://schemas.microsoft.com/office/drawing/2014/main" id="{3D722E0D-FAC1-A7D2-8D93-EBD5A98CA7DD}"/>
              </a:ext>
            </a:extLst>
          </p:cNvPr>
          <p:cNvPicPr>
            <a:picLocks noChangeAspect="1"/>
          </p:cNvPicPr>
          <p:nvPr/>
        </p:nvPicPr>
        <p:blipFill rotWithShape="1">
          <a:blip r:embed="rId3"/>
          <a:srcRect l="17045" t="22522" r="12226"/>
          <a:stretch/>
        </p:blipFill>
        <p:spPr>
          <a:xfrm>
            <a:off x="7787144" y="751775"/>
            <a:ext cx="3664521" cy="5352288"/>
          </a:xfrm>
          <a:prstGeom prst="rect">
            <a:avLst/>
          </a:prstGeom>
        </p:spPr>
      </p:pic>
      <p:sp>
        <p:nvSpPr>
          <p:cNvPr id="2" name="TextBox 1">
            <a:extLst>
              <a:ext uri="{FF2B5EF4-FFF2-40B4-BE49-F238E27FC236}">
                <a16:creationId xmlns:a16="http://schemas.microsoft.com/office/drawing/2014/main" id="{CCD15250-95AB-6AB7-F74D-B065A3F35FCA}"/>
              </a:ext>
            </a:extLst>
          </p:cNvPr>
          <p:cNvSpPr txBox="1"/>
          <p:nvPr/>
        </p:nvSpPr>
        <p:spPr>
          <a:xfrm>
            <a:off x="885542" y="4958819"/>
            <a:ext cx="6592561" cy="625877"/>
          </a:xfrm>
          <a:prstGeom prst="rect">
            <a:avLst/>
          </a:prstGeom>
          <a:noFill/>
        </p:spPr>
        <p:txBody>
          <a:bodyPr wrap="square" rtlCol="0">
            <a:spAutoFit/>
          </a:bodyPr>
          <a:lstStyle/>
          <a:p>
            <a:r>
              <a:rPr lang="en-US" sz="1867" b="1" dirty="0">
                <a:solidFill>
                  <a:srgbClr val="009999"/>
                </a:solidFill>
                <a:latin typeface="Muli Black" panose="020B0604020202020204" charset="0"/>
                <a:ea typeface="Calibri" panose="020F0502020204030204" pitchFamily="34" charset="0"/>
                <a:cs typeface="Muli Black" panose="020B0604020202020204" charset="0"/>
              </a:rPr>
              <a:t>Non-Workable Families </a:t>
            </a:r>
          </a:p>
          <a:p>
            <a:r>
              <a:rPr lang="en-US" sz="1600" dirty="0">
                <a:latin typeface="Muli Black" panose="020B0604020202020204" charset="0"/>
                <a:ea typeface="Calibri" panose="020F0502020204030204" pitchFamily="34" charset="0"/>
                <a:cs typeface="Muli Black" panose="020B0604020202020204" charset="0"/>
              </a:rPr>
              <a:t>Elderly and disabled families</a:t>
            </a:r>
          </a:p>
        </p:txBody>
      </p:sp>
    </p:spTree>
    <p:extLst>
      <p:ext uri="{BB962C8B-B14F-4D97-AF65-F5344CB8AC3E}">
        <p14:creationId xmlns:p14="http://schemas.microsoft.com/office/powerpoint/2010/main" val="156693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73FD-D37E-540B-7147-694DA684836C}"/>
              </a:ext>
            </a:extLst>
          </p:cNvPr>
          <p:cNvSpPr>
            <a:spLocks noGrp="1"/>
          </p:cNvSpPr>
          <p:nvPr>
            <p:ph type="title"/>
          </p:nvPr>
        </p:nvSpPr>
        <p:spPr/>
        <p:txBody>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7.2.c.  Biennial Inspections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0FDF5B44-D836-1864-174B-16D5A107D81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381790"/>
            <a:ext cx="8075691" cy="1330859"/>
          </a:xfrm>
          <a:prstGeom prst="rect">
            <a:avLst/>
          </a:prstGeom>
          <a:noFill/>
          <a:ln>
            <a:noFill/>
          </a:ln>
        </p:spPr>
      </p:pic>
      <p:sp>
        <p:nvSpPr>
          <p:cNvPr id="6" name="TextBox 5">
            <a:extLst>
              <a:ext uri="{FF2B5EF4-FFF2-40B4-BE49-F238E27FC236}">
                <a16:creationId xmlns:a16="http://schemas.microsoft.com/office/drawing/2014/main" id="{F2AF5B52-A55B-B714-2E39-4FB94E30E4B9}"/>
              </a:ext>
            </a:extLst>
          </p:cNvPr>
          <p:cNvSpPr txBox="1"/>
          <p:nvPr/>
        </p:nvSpPr>
        <p:spPr>
          <a:xfrm>
            <a:off x="677334" y="2833719"/>
            <a:ext cx="6102626" cy="375552"/>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7.2.f  Family- Caused HQS Violations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D4FD9D5-7B43-3727-0E55-CC793FA5E0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017" y="3429000"/>
            <a:ext cx="8266008" cy="855744"/>
          </a:xfrm>
          <a:prstGeom prst="rect">
            <a:avLst/>
          </a:prstGeom>
          <a:noFill/>
          <a:ln>
            <a:noFill/>
          </a:ln>
        </p:spPr>
      </p:pic>
    </p:spTree>
    <p:extLst>
      <p:ext uri="{BB962C8B-B14F-4D97-AF65-F5344CB8AC3E}">
        <p14:creationId xmlns:p14="http://schemas.microsoft.com/office/powerpoint/2010/main" val="435650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533C-F905-51D9-34B7-5B3AB76CC00F}"/>
              </a:ext>
            </a:extLst>
          </p:cNvPr>
          <p:cNvSpPr>
            <a:spLocks noGrp="1"/>
          </p:cNvSpPr>
          <p:nvPr>
            <p:ph type="title"/>
          </p:nvPr>
        </p:nvSpPr>
        <p:spPr/>
        <p:txBody>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7.7.a.  Total Tenant Payment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623C4B45-792A-96CC-FE0F-1F9174DAF8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270000"/>
            <a:ext cx="8003263" cy="525101"/>
          </a:xfrm>
          <a:prstGeom prst="rect">
            <a:avLst/>
          </a:prstGeom>
          <a:noFill/>
          <a:ln>
            <a:noFill/>
          </a:ln>
        </p:spPr>
      </p:pic>
      <p:pic>
        <p:nvPicPr>
          <p:cNvPr id="5" name="Picture 4">
            <a:extLst>
              <a:ext uri="{FF2B5EF4-FFF2-40B4-BE49-F238E27FC236}">
                <a16:creationId xmlns:a16="http://schemas.microsoft.com/office/drawing/2014/main" id="{C5DFF0CC-A96C-30C0-FA5D-C69415CF0E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085257"/>
            <a:ext cx="7984986" cy="370244"/>
          </a:xfrm>
          <a:prstGeom prst="rect">
            <a:avLst/>
          </a:prstGeom>
          <a:noFill/>
          <a:ln>
            <a:noFill/>
          </a:ln>
        </p:spPr>
      </p:pic>
      <p:sp>
        <p:nvSpPr>
          <p:cNvPr id="7" name="TextBox 6">
            <a:extLst>
              <a:ext uri="{FF2B5EF4-FFF2-40B4-BE49-F238E27FC236}">
                <a16:creationId xmlns:a16="http://schemas.microsoft.com/office/drawing/2014/main" id="{583FD365-529D-310A-0CD8-FDCC000E9F93}"/>
              </a:ext>
            </a:extLst>
          </p:cNvPr>
          <p:cNvSpPr txBox="1"/>
          <p:nvPr/>
        </p:nvSpPr>
        <p:spPr>
          <a:xfrm>
            <a:off x="677334" y="2754207"/>
            <a:ext cx="7232374" cy="407035"/>
          </a:xfrm>
          <a:prstGeom prst="rect">
            <a:avLst/>
          </a:prstGeom>
          <a:noFill/>
        </p:spPr>
        <p:txBody>
          <a:bodyPr wrap="square">
            <a:spAutoFit/>
          </a:bodyPr>
          <a:lstStyle/>
          <a:p>
            <a:pPr marL="0" marR="0">
              <a:lnSpc>
                <a:spcPct val="107000"/>
              </a:lnSpc>
              <a:spcBef>
                <a:spcPts val="0"/>
              </a:spcBef>
              <a:spcAft>
                <a:spcPts val="800"/>
              </a:spcAf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7.11.a.  The HAP Contract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92AC1E8-1E05-5931-6D72-819BDF4DC9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273796"/>
            <a:ext cx="8411480" cy="701855"/>
          </a:xfrm>
          <a:prstGeom prst="rect">
            <a:avLst/>
          </a:prstGeom>
          <a:noFill/>
          <a:ln>
            <a:noFill/>
          </a:ln>
        </p:spPr>
      </p:pic>
    </p:spTree>
    <p:extLst>
      <p:ext uri="{BB962C8B-B14F-4D97-AF65-F5344CB8AC3E}">
        <p14:creationId xmlns:p14="http://schemas.microsoft.com/office/powerpoint/2010/main" val="441351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2711-4D6F-B2DC-0690-8DD1054AB24A}"/>
              </a:ext>
            </a:extLst>
          </p:cNvPr>
          <p:cNvSpPr>
            <a:spLocks noGrp="1"/>
          </p:cNvSpPr>
          <p:nvPr>
            <p:ph type="title"/>
          </p:nvPr>
        </p:nvSpPr>
        <p:spPr/>
        <p:txBody>
          <a:bodyPr/>
          <a:lstStyle/>
          <a:p>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Chapter 8:  Ongoing Occupancy Functions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8.1.a.  Annual Recertifications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67FD0AA9-D421-ACF1-3ABE-77B6255802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690" y="1409522"/>
            <a:ext cx="8596312" cy="1041756"/>
          </a:xfrm>
          <a:prstGeom prst="rect">
            <a:avLst/>
          </a:prstGeom>
          <a:noFill/>
          <a:ln>
            <a:noFill/>
          </a:ln>
        </p:spPr>
      </p:pic>
      <p:pic>
        <p:nvPicPr>
          <p:cNvPr id="5" name="Picture 4">
            <a:extLst>
              <a:ext uri="{FF2B5EF4-FFF2-40B4-BE49-F238E27FC236}">
                <a16:creationId xmlns:a16="http://schemas.microsoft.com/office/drawing/2014/main" id="{629C01E0-4AF2-3266-F132-AD523C6367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878" y="2576830"/>
            <a:ext cx="8285922" cy="2376006"/>
          </a:xfrm>
          <a:prstGeom prst="rect">
            <a:avLst/>
          </a:prstGeom>
          <a:noFill/>
          <a:ln>
            <a:noFill/>
          </a:ln>
        </p:spPr>
      </p:pic>
    </p:spTree>
    <p:extLst>
      <p:ext uri="{BB962C8B-B14F-4D97-AF65-F5344CB8AC3E}">
        <p14:creationId xmlns:p14="http://schemas.microsoft.com/office/powerpoint/2010/main" val="4160890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9E46-FE11-37C4-E61B-F92BDD98B1A0}"/>
              </a:ext>
            </a:extLst>
          </p:cNvPr>
          <p:cNvSpPr>
            <a:spLocks noGrp="1"/>
          </p:cNvSpPr>
          <p:nvPr>
            <p:ph type="title"/>
          </p:nvPr>
        </p:nvSpPr>
        <p:spPr/>
        <p:txBody>
          <a:bodyPr>
            <a:normAutofit/>
          </a:bodyPr>
          <a:lstStyle/>
          <a:p>
            <a:r>
              <a:rPr lang="en-US" sz="2400" b="1" u="sng" dirty="0">
                <a:effectLst/>
                <a:latin typeface="Calibri" panose="020F0502020204030204" pitchFamily="34" charset="0"/>
                <a:ea typeface="Calibri" panose="020F0502020204030204" pitchFamily="34" charset="0"/>
                <a:cs typeface="Times New Roman" panose="02020603050405020304" pitchFamily="18" charset="0"/>
              </a:rPr>
              <a:t>8.2  Effective Date of Rent Changes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pic>
        <p:nvPicPr>
          <p:cNvPr id="4" name="Content Placeholder 3">
            <a:extLst>
              <a:ext uri="{FF2B5EF4-FFF2-40B4-BE49-F238E27FC236}">
                <a16:creationId xmlns:a16="http://schemas.microsoft.com/office/drawing/2014/main" id="{17C1AC7C-4229-AD6E-0935-662FEB5904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176088"/>
            <a:ext cx="8596312" cy="1508624"/>
          </a:xfrm>
          <a:prstGeom prst="rect">
            <a:avLst/>
          </a:prstGeom>
          <a:noFill/>
          <a:ln>
            <a:noFill/>
          </a:ln>
        </p:spPr>
      </p:pic>
      <p:sp>
        <p:nvSpPr>
          <p:cNvPr id="6" name="TextBox 5">
            <a:extLst>
              <a:ext uri="{FF2B5EF4-FFF2-40B4-BE49-F238E27FC236}">
                <a16:creationId xmlns:a16="http://schemas.microsoft.com/office/drawing/2014/main" id="{3C34080A-DFEF-C762-AD6B-6D43EA586D92}"/>
              </a:ext>
            </a:extLst>
          </p:cNvPr>
          <p:cNvSpPr txBox="1"/>
          <p:nvPr/>
        </p:nvSpPr>
        <p:spPr>
          <a:xfrm>
            <a:off x="677334" y="2851878"/>
            <a:ext cx="7139609" cy="470000"/>
          </a:xfrm>
          <a:prstGeom prst="rect">
            <a:avLst/>
          </a:prstGeom>
          <a:noFill/>
        </p:spPr>
        <p:txBody>
          <a:bodyPr wrap="square">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8.2.a.  Delay Caused by Family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7C6924E-CB29-7EC6-CFA0-E381B38145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333" y="3429000"/>
            <a:ext cx="8837727" cy="2732520"/>
          </a:xfrm>
          <a:prstGeom prst="rect">
            <a:avLst/>
          </a:prstGeom>
          <a:noFill/>
          <a:ln>
            <a:noFill/>
          </a:ln>
        </p:spPr>
      </p:pic>
    </p:spTree>
    <p:extLst>
      <p:ext uri="{BB962C8B-B14F-4D97-AF65-F5344CB8AC3E}">
        <p14:creationId xmlns:p14="http://schemas.microsoft.com/office/powerpoint/2010/main" val="3809002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0C52-CD88-1EE2-2A5E-B9BFE1E0FBDF}"/>
              </a:ext>
            </a:extLst>
          </p:cNvPr>
          <p:cNvSpPr>
            <a:spLocks noGrp="1"/>
          </p:cNvSpPr>
          <p:nvPr>
            <p:ph type="title"/>
          </p:nvPr>
        </p:nvSpPr>
        <p:spPr>
          <a:xfrm>
            <a:off x="677334" y="53008"/>
            <a:ext cx="8596668" cy="1320800"/>
          </a:xfrm>
        </p:spPr>
        <p:txBody>
          <a:bodyPr/>
          <a:lstStyle/>
          <a:p>
            <a:r>
              <a:rPr lang="en-US" dirty="0"/>
              <a:t>8.2b.  Notification of Rent Change</a:t>
            </a:r>
          </a:p>
        </p:txBody>
      </p:sp>
      <p:pic>
        <p:nvPicPr>
          <p:cNvPr id="4" name="Content Placeholder 3">
            <a:extLst>
              <a:ext uri="{FF2B5EF4-FFF2-40B4-BE49-F238E27FC236}">
                <a16:creationId xmlns:a16="http://schemas.microsoft.com/office/drawing/2014/main" id="{422603D8-57E2-0208-926C-33599724399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324" y="527882"/>
            <a:ext cx="8596312" cy="2932764"/>
          </a:xfrm>
          <a:prstGeom prst="rect">
            <a:avLst/>
          </a:prstGeom>
          <a:noFill/>
          <a:ln>
            <a:noFill/>
          </a:ln>
        </p:spPr>
      </p:pic>
      <p:pic>
        <p:nvPicPr>
          <p:cNvPr id="5" name="Picture 4">
            <a:extLst>
              <a:ext uri="{FF2B5EF4-FFF2-40B4-BE49-F238E27FC236}">
                <a16:creationId xmlns:a16="http://schemas.microsoft.com/office/drawing/2014/main" id="{A28B4CF2-4266-FB35-8F49-1787DCF6BC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102" y="3493774"/>
            <a:ext cx="8834678" cy="2559791"/>
          </a:xfrm>
          <a:prstGeom prst="rect">
            <a:avLst/>
          </a:prstGeom>
          <a:noFill/>
          <a:ln>
            <a:noFill/>
          </a:ln>
        </p:spPr>
      </p:pic>
    </p:spTree>
    <p:extLst>
      <p:ext uri="{BB962C8B-B14F-4D97-AF65-F5344CB8AC3E}">
        <p14:creationId xmlns:p14="http://schemas.microsoft.com/office/powerpoint/2010/main" val="896322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AC84-819A-F1A1-3648-8D88EE60D667}"/>
              </a:ext>
            </a:extLst>
          </p:cNvPr>
          <p:cNvSpPr>
            <a:spLocks noGrp="1"/>
          </p:cNvSpPr>
          <p:nvPr>
            <p:ph type="title"/>
          </p:nvPr>
        </p:nvSpPr>
        <p:spPr>
          <a:xfrm>
            <a:off x="677334" y="212035"/>
            <a:ext cx="8596668" cy="755374"/>
          </a:xfrm>
        </p:spPr>
        <p:txBody>
          <a:bodyPr>
            <a:normAutofit fontScale="90000"/>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8.4  Interim Reporting Requirements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Content Placeholder 4">
            <a:extLst>
              <a:ext uri="{FF2B5EF4-FFF2-40B4-BE49-F238E27FC236}">
                <a16:creationId xmlns:a16="http://schemas.microsoft.com/office/drawing/2014/main" id="{35C7AEB1-D4F5-A99A-D3B5-9550CDC3211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3881" y="654897"/>
            <a:ext cx="8596312" cy="584782"/>
          </a:xfrm>
          <a:prstGeom prst="rect">
            <a:avLst/>
          </a:prstGeom>
          <a:noFill/>
          <a:ln>
            <a:noFill/>
          </a:ln>
        </p:spPr>
      </p:pic>
      <p:pic>
        <p:nvPicPr>
          <p:cNvPr id="6" name="Picture 5">
            <a:extLst>
              <a:ext uri="{FF2B5EF4-FFF2-40B4-BE49-F238E27FC236}">
                <a16:creationId xmlns:a16="http://schemas.microsoft.com/office/drawing/2014/main" id="{91136211-BDED-BEC7-3981-6A1E4511E5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881" y="1155602"/>
            <a:ext cx="8490121" cy="3201029"/>
          </a:xfrm>
          <a:prstGeom prst="rect">
            <a:avLst/>
          </a:prstGeom>
          <a:noFill/>
          <a:ln>
            <a:noFill/>
          </a:ln>
        </p:spPr>
      </p:pic>
      <p:sp>
        <p:nvSpPr>
          <p:cNvPr id="8" name="TextBox 7">
            <a:extLst>
              <a:ext uri="{FF2B5EF4-FFF2-40B4-BE49-F238E27FC236}">
                <a16:creationId xmlns:a16="http://schemas.microsoft.com/office/drawing/2014/main" id="{1B329D2E-1F6A-671C-D3E1-864F6DA5C244}"/>
              </a:ext>
            </a:extLst>
          </p:cNvPr>
          <p:cNvSpPr txBox="1"/>
          <p:nvPr/>
        </p:nvSpPr>
        <p:spPr>
          <a:xfrm>
            <a:off x="677334" y="4331895"/>
            <a:ext cx="6102626" cy="407035"/>
          </a:xfrm>
          <a:prstGeom prst="rect">
            <a:avLst/>
          </a:prstGeom>
          <a:noFill/>
        </p:spPr>
        <p:txBody>
          <a:bodyPr wrap="square">
            <a:spAutoFit/>
          </a:bodyPr>
          <a:lstStyle/>
          <a:p>
            <a:pPr marL="0" marR="0">
              <a:lnSpc>
                <a:spcPct val="107000"/>
              </a:lnSpc>
              <a:spcBef>
                <a:spcPts val="0"/>
              </a:spcBef>
              <a:spcAft>
                <a:spcPts val="800"/>
              </a:spcAf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8.5  Reporting Other Changes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5C78E96-ADE6-A5A6-948F-D01645AEE9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333" y="4691767"/>
            <a:ext cx="8761661" cy="887399"/>
          </a:xfrm>
          <a:prstGeom prst="rect">
            <a:avLst/>
          </a:prstGeom>
          <a:noFill/>
          <a:ln>
            <a:noFill/>
          </a:ln>
        </p:spPr>
      </p:pic>
      <p:pic>
        <p:nvPicPr>
          <p:cNvPr id="10" name="Picture 9">
            <a:extLst>
              <a:ext uri="{FF2B5EF4-FFF2-40B4-BE49-F238E27FC236}">
                <a16:creationId xmlns:a16="http://schemas.microsoft.com/office/drawing/2014/main" id="{2738DD97-66CF-758D-9146-C34900591F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846" y="5718739"/>
            <a:ext cx="8241379" cy="794201"/>
          </a:xfrm>
          <a:prstGeom prst="rect">
            <a:avLst/>
          </a:prstGeom>
          <a:noFill/>
          <a:ln>
            <a:noFill/>
          </a:ln>
        </p:spPr>
      </p:pic>
    </p:spTree>
    <p:extLst>
      <p:ext uri="{BB962C8B-B14F-4D97-AF65-F5344CB8AC3E}">
        <p14:creationId xmlns:p14="http://schemas.microsoft.com/office/powerpoint/2010/main" val="4124611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7215-7C1C-891F-834C-E765269B83CE}"/>
              </a:ext>
            </a:extLst>
          </p:cNvPr>
          <p:cNvSpPr>
            <a:spLocks noGrp="1"/>
          </p:cNvSpPr>
          <p:nvPr>
            <p:ph type="title"/>
          </p:nvPr>
        </p:nvSpPr>
        <p:spPr/>
        <p:txBody>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8.6.  Owner Contract Rent Increases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F4175DB0-174A-B735-8A1C-87F8DD9FF2E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270000"/>
            <a:ext cx="8596312" cy="2489220"/>
          </a:xfrm>
          <a:prstGeom prst="rect">
            <a:avLst/>
          </a:prstGeom>
          <a:noFill/>
          <a:ln>
            <a:noFill/>
          </a:ln>
        </p:spPr>
      </p:pic>
    </p:spTree>
    <p:extLst>
      <p:ext uri="{BB962C8B-B14F-4D97-AF65-F5344CB8AC3E}">
        <p14:creationId xmlns:p14="http://schemas.microsoft.com/office/powerpoint/2010/main" val="3714407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EAE5-642F-CCEC-06D8-F89DD75559A2}"/>
              </a:ext>
            </a:extLst>
          </p:cNvPr>
          <p:cNvSpPr>
            <a:spLocks noGrp="1"/>
          </p:cNvSpPr>
          <p:nvPr>
            <p:ph type="title"/>
          </p:nvPr>
        </p:nvSpPr>
        <p:spPr/>
        <p:txBody>
          <a:bodyPr/>
          <a:lstStyle/>
          <a:p>
            <a:r>
              <a:rPr lang="en-US" sz="3200" b="1" u="sng" dirty="0">
                <a:effectLst/>
                <a:latin typeface="Calibri" panose="020F0502020204030204" pitchFamily="34" charset="0"/>
                <a:ea typeface="Calibri" panose="020F0502020204030204" pitchFamily="34" charset="0"/>
                <a:cs typeface="Times New Roman" panose="02020603050405020304" pitchFamily="18" charset="0"/>
              </a:rPr>
              <a:t>8.23.  Program Integrity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AB0537DE-3195-09A6-1F80-71C5B4BB612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846" y="1270000"/>
            <a:ext cx="8596312" cy="1808630"/>
          </a:xfrm>
          <a:prstGeom prst="rect">
            <a:avLst/>
          </a:prstGeom>
          <a:noFill/>
          <a:ln>
            <a:noFill/>
          </a:ln>
        </p:spPr>
      </p:pic>
    </p:spTree>
    <p:extLst>
      <p:ext uri="{BB962C8B-B14F-4D97-AF65-F5344CB8AC3E}">
        <p14:creationId xmlns:p14="http://schemas.microsoft.com/office/powerpoint/2010/main" val="161193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E4A6-3A70-F005-77B2-C191488498F2}"/>
              </a:ext>
            </a:extLst>
          </p:cNvPr>
          <p:cNvSpPr>
            <a:spLocks noGrp="1"/>
          </p:cNvSpPr>
          <p:nvPr>
            <p:ph type="title"/>
          </p:nvPr>
        </p:nvSpPr>
        <p:spPr>
          <a:xfrm>
            <a:off x="677334" y="66260"/>
            <a:ext cx="8596668" cy="1320800"/>
          </a:xfrm>
        </p:spPr>
        <p:txBody>
          <a:bodyPr>
            <a:normAutofit/>
          </a:bodyPr>
          <a:lstStyle/>
          <a:p>
            <a:r>
              <a:rPr lang="en-US" sz="2400" b="1" u="sng" dirty="0">
                <a:effectLst/>
                <a:latin typeface="Calibri" panose="020F0502020204030204" pitchFamily="34" charset="0"/>
                <a:ea typeface="Calibri" panose="020F0502020204030204" pitchFamily="34" charset="0"/>
                <a:cs typeface="Times New Roman" panose="02020603050405020304" pitchFamily="18" charset="0"/>
              </a:rPr>
              <a:t>8.27. Informal Hearing Notice Requirement</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pic>
        <p:nvPicPr>
          <p:cNvPr id="4" name="Content Placeholder 3">
            <a:extLst>
              <a:ext uri="{FF2B5EF4-FFF2-40B4-BE49-F238E27FC236}">
                <a16:creationId xmlns:a16="http://schemas.microsoft.com/office/drawing/2014/main" id="{80F72280-B88F-AF5F-BA25-DEA8374579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501373"/>
            <a:ext cx="8596312" cy="1798062"/>
          </a:xfrm>
          <a:prstGeom prst="rect">
            <a:avLst/>
          </a:prstGeom>
          <a:noFill/>
          <a:ln>
            <a:noFill/>
          </a:ln>
        </p:spPr>
      </p:pic>
      <p:pic>
        <p:nvPicPr>
          <p:cNvPr id="5" name="Picture 4">
            <a:extLst>
              <a:ext uri="{FF2B5EF4-FFF2-40B4-BE49-F238E27FC236}">
                <a16:creationId xmlns:a16="http://schemas.microsoft.com/office/drawing/2014/main" id="{86956CDF-96D9-77CE-C9AD-B9BFEA87D1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31" y="2261218"/>
            <a:ext cx="8390466" cy="865043"/>
          </a:xfrm>
          <a:prstGeom prst="rect">
            <a:avLst/>
          </a:prstGeom>
          <a:noFill/>
          <a:ln>
            <a:noFill/>
          </a:ln>
        </p:spPr>
      </p:pic>
      <p:pic>
        <p:nvPicPr>
          <p:cNvPr id="6" name="Picture 5">
            <a:extLst>
              <a:ext uri="{FF2B5EF4-FFF2-40B4-BE49-F238E27FC236}">
                <a16:creationId xmlns:a16="http://schemas.microsoft.com/office/drawing/2014/main" id="{63C4B6BF-4086-17BA-9DE7-BCC42A0415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068498"/>
            <a:ext cx="8797970" cy="3538928"/>
          </a:xfrm>
          <a:prstGeom prst="rect">
            <a:avLst/>
          </a:prstGeom>
          <a:noFill/>
          <a:ln>
            <a:noFill/>
          </a:ln>
        </p:spPr>
      </p:pic>
    </p:spTree>
    <p:extLst>
      <p:ext uri="{BB962C8B-B14F-4D97-AF65-F5344CB8AC3E}">
        <p14:creationId xmlns:p14="http://schemas.microsoft.com/office/powerpoint/2010/main" val="3235169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CF10-485B-ADB6-AE9B-8AD689F25F24}"/>
              </a:ext>
            </a:extLst>
          </p:cNvPr>
          <p:cNvSpPr>
            <a:spLocks noGrp="1"/>
          </p:cNvSpPr>
          <p:nvPr>
            <p:ph type="title"/>
          </p:nvPr>
        </p:nvSpPr>
        <p:spPr/>
        <p:txBody>
          <a:bodyPr>
            <a:normAutofit fontScale="90000"/>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Chapter 9 Special Programs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9.2.a.  Applications for Mainstream Vouchers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7E6BF7FB-F7C5-0A27-B0A1-F2FB70DAC0F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474724"/>
            <a:ext cx="8596312" cy="1304016"/>
          </a:xfrm>
          <a:prstGeom prst="rect">
            <a:avLst/>
          </a:prstGeom>
          <a:noFill/>
          <a:ln>
            <a:noFill/>
          </a:ln>
        </p:spPr>
      </p:pic>
    </p:spTree>
    <p:extLst>
      <p:ext uri="{BB962C8B-B14F-4D97-AF65-F5344CB8AC3E}">
        <p14:creationId xmlns:p14="http://schemas.microsoft.com/office/powerpoint/2010/main" val="20702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Title 1">
            <a:extLst>
              <a:ext uri="{FF2B5EF4-FFF2-40B4-BE49-F238E27FC236}">
                <a16:creationId xmlns:a16="http://schemas.microsoft.com/office/drawing/2014/main" id="{D1193A3F-5640-1862-F120-C2620AD2B40F}"/>
              </a:ext>
            </a:extLst>
          </p:cNvPr>
          <p:cNvSpPr>
            <a:spLocks noGrp="1"/>
          </p:cNvSpPr>
          <p:nvPr>
            <p:ph type="title"/>
          </p:nvPr>
        </p:nvSpPr>
        <p:spPr>
          <a:xfrm>
            <a:off x="609601" y="499869"/>
            <a:ext cx="9222659" cy="1456751"/>
          </a:xfrm>
        </p:spPr>
        <p:txBody>
          <a:bodyPr>
            <a:normAutofit fontScale="90000"/>
          </a:bodyPr>
          <a:lstStyle/>
          <a:p>
            <a:r>
              <a:rPr lang="en-US" sz="3200" b="1" dirty="0">
                <a:solidFill>
                  <a:srgbClr val="009999"/>
                </a:solidFill>
                <a:latin typeface="Roboto Slab" panose="020B0604020202020204" charset="0"/>
                <a:ea typeface="Roboto Black" panose="020B0604020202020204" pitchFamily="2" charset="0"/>
                <a:cs typeface="Roboto Slab" panose="020B0604020202020204" charset="0"/>
              </a:rPr>
              <a:t>Activity 16: </a:t>
            </a:r>
            <a:br>
              <a:rPr lang="en-US" sz="3200" b="1" dirty="0">
                <a:solidFill>
                  <a:srgbClr val="009999"/>
                </a:solidFill>
                <a:latin typeface="Roboto Slab" panose="020B0604020202020204" charset="0"/>
                <a:ea typeface="Roboto Black" panose="020B0604020202020204" pitchFamily="2" charset="0"/>
                <a:cs typeface="Roboto Slab" panose="020B0604020202020204" charset="0"/>
              </a:rPr>
            </a:br>
            <a:r>
              <a:rPr lang="en-US" sz="3200" b="1" dirty="0">
                <a:solidFill>
                  <a:srgbClr val="009999"/>
                </a:solidFill>
                <a:latin typeface="Roboto Slab" panose="020B0604020202020204" charset="0"/>
                <a:ea typeface="Roboto Black" panose="020B0604020202020204" pitchFamily="2" charset="0"/>
                <a:cs typeface="Roboto Slab" panose="020B0604020202020204" charset="0"/>
              </a:rPr>
              <a:t>Alternative Income Inclusions/Exclusions</a:t>
            </a:r>
            <a:br>
              <a:rPr lang="en-US" sz="3200" b="1" dirty="0">
                <a:solidFill>
                  <a:srgbClr val="009999"/>
                </a:solidFill>
                <a:latin typeface="Roboto Slab" panose="020B0604020202020204" charset="0"/>
                <a:ea typeface="Roboto Black" panose="020B0604020202020204" pitchFamily="2" charset="0"/>
                <a:cs typeface="Roboto Slab" panose="020B0604020202020204" charset="0"/>
              </a:rPr>
            </a:br>
            <a:r>
              <a:rPr lang="en-US" sz="2400" i="1" dirty="0">
                <a:latin typeface="Times New Roman" panose="02020603050405020304" pitchFamily="18" charset="0"/>
                <a:ea typeface="Times New Roman" panose="02020603050405020304" pitchFamily="18" charset="0"/>
              </a:rPr>
              <a:t>Include lump sums and sporadic income</a:t>
            </a:r>
            <a:endParaRPr lang="en-US" sz="3200" b="1" dirty="0">
              <a:solidFill>
                <a:srgbClr val="009999"/>
              </a:solidFill>
              <a:latin typeface="Roboto Slab" panose="020B0604020202020204" charset="0"/>
              <a:ea typeface="Roboto Black" panose="020B0604020202020204" pitchFamily="2" charset="0"/>
              <a:cs typeface="Roboto Slab" panose="020B0604020202020204" charset="0"/>
            </a:endParaRPr>
          </a:p>
        </p:txBody>
      </p:sp>
      <p:sp>
        <p:nvSpPr>
          <p:cNvPr id="148" name="Google Shape;148;p18"/>
          <p:cNvSpPr txBox="1">
            <a:spLocks noGrp="1"/>
          </p:cNvSpPr>
          <p:nvPr>
            <p:ph type="sldNum" idx="12"/>
          </p:nvPr>
        </p:nvSpPr>
        <p:spPr>
          <a:prstGeom prst="rect">
            <a:avLst/>
          </a:prstGeom>
        </p:spPr>
        <p:txBody>
          <a:bodyPr spcFirstLastPara="1" vert="horz" wrap="square" lIns="0" tIns="0" rIns="0" bIns="0" rtlCol="0" anchor="ctr" anchorCtr="0">
            <a:noAutofit/>
          </a:bodyPr>
          <a:lstStyle/>
          <a:p>
            <a:pPr algn="ctr"/>
            <a:fld id="{00000000-1234-1234-1234-123412341234}" type="slidenum">
              <a:rPr lang="en">
                <a:solidFill>
                  <a:schemeClr val="lt1"/>
                </a:solidFill>
              </a:rPr>
              <a:pPr algn="ctr"/>
              <a:t>5</a:t>
            </a:fld>
            <a:endParaRPr dirty="0">
              <a:solidFill>
                <a:schemeClr val="lt1"/>
              </a:solidFill>
            </a:endParaRPr>
          </a:p>
        </p:txBody>
      </p:sp>
      <p:grpSp>
        <p:nvGrpSpPr>
          <p:cNvPr id="149" name="Google Shape;149;p18"/>
          <p:cNvGrpSpPr/>
          <p:nvPr/>
        </p:nvGrpSpPr>
        <p:grpSpPr>
          <a:xfrm>
            <a:off x="794197" y="3260566"/>
            <a:ext cx="336876" cy="336876"/>
            <a:chOff x="884004" y="2757472"/>
            <a:chExt cx="300603" cy="300604"/>
          </a:xfrm>
        </p:grpSpPr>
        <p:sp>
          <p:nvSpPr>
            <p:cNvPr id="150" name="Google Shape;150;p18"/>
            <p:cNvSpPr/>
            <p:nvPr/>
          </p:nvSpPr>
          <p:spPr>
            <a:xfrm>
              <a:off x="884004" y="2929419"/>
              <a:ext cx="128674" cy="128657"/>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51" name="Google Shape;151;p18"/>
            <p:cNvSpPr/>
            <p:nvPr/>
          </p:nvSpPr>
          <p:spPr>
            <a:xfrm>
              <a:off x="1064276" y="2757472"/>
              <a:ext cx="120332" cy="120349"/>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52" name="Google Shape;152;p18"/>
            <p:cNvSpPr/>
            <p:nvPr/>
          </p:nvSpPr>
          <p:spPr>
            <a:xfrm>
              <a:off x="931046" y="2803676"/>
              <a:ext cx="207362" cy="207362"/>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53" name="Google Shape;153;p18"/>
            <p:cNvSpPr/>
            <p:nvPr/>
          </p:nvSpPr>
          <p:spPr>
            <a:xfrm>
              <a:off x="1025968" y="2832001"/>
              <a:ext cx="34156" cy="34156"/>
            </a:xfrm>
            <a:custGeom>
              <a:avLst/>
              <a:gdLst/>
              <a:ahLst/>
              <a:cxnLst/>
              <a:rect l="l" t="t" r="r" b="b"/>
              <a:pathLst>
                <a:path w="1998" h="1998" fill="none" extrusionOk="0">
                  <a:moveTo>
                    <a:pt x="1" y="1997"/>
                  </a:moveTo>
                  <a:lnTo>
                    <a:pt x="1998" y="0"/>
                  </a:lnTo>
                </a:path>
              </a:pathLst>
            </a:custGeom>
            <a:noFill/>
            <a:ln w="9525" cap="rnd"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sp>
        <p:nvSpPr>
          <p:cNvPr id="23" name="Google Shape;119;p17">
            <a:extLst>
              <a:ext uri="{FF2B5EF4-FFF2-40B4-BE49-F238E27FC236}">
                <a16:creationId xmlns:a16="http://schemas.microsoft.com/office/drawing/2014/main" id="{7489E170-42FD-44F9-BCFB-C09F97717622}"/>
              </a:ext>
            </a:extLst>
          </p:cNvPr>
          <p:cNvSpPr txBox="1">
            <a:spLocks/>
          </p:cNvSpPr>
          <p:nvPr/>
        </p:nvSpPr>
        <p:spPr>
          <a:xfrm>
            <a:off x="609602" y="2106039"/>
            <a:ext cx="7970053" cy="84270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8530" lvl="2" algn="just"/>
            <a:r>
              <a:rPr lang="en-US" sz="1667" dirty="0">
                <a:latin typeface="Muli Black" panose="020B0604020202020204" charset="0"/>
                <a:ea typeface="Times New Roman" panose="02020603050405020304" pitchFamily="18" charset="0"/>
                <a:cs typeface="Muli Black" panose="020B0604020202020204" charset="0"/>
              </a:rPr>
              <a:t>RHE will now include lump sum and sporadic income for all household members in the rent calculation. Social security, military, and disability lump sum payments are excluded. </a:t>
            </a:r>
            <a:endParaRPr lang="en-US" sz="1667" dirty="0">
              <a:latin typeface="Muli Black" panose="020B0604020202020204" charset="0"/>
              <a:ea typeface="Calibri" panose="020F0502020204030204" pitchFamily="34" charset="0"/>
              <a:cs typeface="Muli Black" panose="020B0604020202020204" charset="0"/>
            </a:endParaRPr>
          </a:p>
        </p:txBody>
      </p:sp>
      <p:graphicFrame>
        <p:nvGraphicFramePr>
          <p:cNvPr id="24" name="Table 3">
            <a:extLst>
              <a:ext uri="{FF2B5EF4-FFF2-40B4-BE49-F238E27FC236}">
                <a16:creationId xmlns:a16="http://schemas.microsoft.com/office/drawing/2014/main" id="{4AFC616D-1453-48F7-8C80-C81964384F85}"/>
              </a:ext>
            </a:extLst>
          </p:cNvPr>
          <p:cNvGraphicFramePr>
            <a:graphicFrameLocks noGrp="1"/>
          </p:cNvGraphicFramePr>
          <p:nvPr/>
        </p:nvGraphicFramePr>
        <p:xfrm>
          <a:off x="721662" y="3192745"/>
          <a:ext cx="7857994" cy="2362200"/>
        </p:xfrm>
        <a:graphic>
          <a:graphicData uri="http://schemas.openxmlformats.org/drawingml/2006/table">
            <a:tbl>
              <a:tblPr firstRow="1" bandRow="1">
                <a:tableStyleId>{7E9639D4-E3E2-4D34-9284-5A2195B3D0D7}</a:tableStyleId>
              </a:tblPr>
              <a:tblGrid>
                <a:gridCol w="2468695">
                  <a:extLst>
                    <a:ext uri="{9D8B030D-6E8A-4147-A177-3AD203B41FA5}">
                      <a16:colId xmlns:a16="http://schemas.microsoft.com/office/drawing/2014/main" val="539319136"/>
                    </a:ext>
                  </a:extLst>
                </a:gridCol>
                <a:gridCol w="5389299">
                  <a:extLst>
                    <a:ext uri="{9D8B030D-6E8A-4147-A177-3AD203B41FA5}">
                      <a16:colId xmlns:a16="http://schemas.microsoft.com/office/drawing/2014/main" val="4022731247"/>
                    </a:ext>
                  </a:extLst>
                </a:gridCol>
              </a:tblGrid>
              <a:tr h="162560">
                <a:tc gridSpan="2">
                  <a:txBody>
                    <a:bodyPr/>
                    <a:lstStyle/>
                    <a:p>
                      <a:endParaRPr lang="en-US" sz="300" dirty="0"/>
                    </a:p>
                  </a:txBody>
                  <a:tcPr marL="121920" marR="121920" marT="60960" marB="60960"/>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latin typeface="Red Hat Text" panose="020B0604020202020204" charset="0"/>
                      </a:endParaRPr>
                    </a:p>
                  </a:txBody>
                  <a:tcPr/>
                </a:tc>
                <a:extLst>
                  <a:ext uri="{0D108BD9-81ED-4DB2-BD59-A6C34878D82A}">
                    <a16:rowId xmlns:a16="http://schemas.microsoft.com/office/drawing/2014/main" val="2027180142"/>
                  </a:ext>
                </a:extLst>
              </a:tr>
              <a:tr h="609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Statutory Objective</a:t>
                      </a:r>
                      <a:endParaRPr lang="en-US" sz="1600" dirty="0"/>
                    </a:p>
                  </a:txBody>
                  <a:tcPr marL="121920" marR="121920" marT="60960" marB="60960"/>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600" spc="-5" dirty="0">
                          <a:effectLst/>
                        </a:rPr>
                        <a:t>Cost E</a:t>
                      </a:r>
                      <a:r>
                        <a:rPr lang="en-US" sz="1600" dirty="0">
                          <a:effectLst/>
                        </a:rPr>
                        <a:t>ffectiveness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600" dirty="0">
                          <a:effectLst/>
                        </a:rPr>
                        <a:t>Self-Sufficiency </a:t>
                      </a:r>
                    </a:p>
                  </a:txBody>
                  <a:tcPr marL="121920" marR="121920" marT="60960" marB="60960"/>
                </a:tc>
                <a:extLst>
                  <a:ext uri="{0D108BD9-81ED-4DB2-BD59-A6C34878D82A}">
                    <a16:rowId xmlns:a16="http://schemas.microsoft.com/office/drawing/2014/main" val="1410281666"/>
                  </a:ext>
                </a:extLst>
              </a:tr>
              <a:tr h="609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Programs Affected</a:t>
                      </a:r>
                      <a:endParaRPr lang="en-US" sz="1600" dirty="0"/>
                    </a:p>
                  </a:txBody>
                  <a:tcPr marL="121920" marR="121920" marT="60960" marB="60960"/>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600" dirty="0"/>
                        <a:t>Public Housing</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600" dirty="0"/>
                        <a:t>HCV</a:t>
                      </a:r>
                    </a:p>
                  </a:txBody>
                  <a:tcPr marL="121920" marR="121920" marT="60960" marB="60960"/>
                </a:tc>
                <a:extLst>
                  <a:ext uri="{0D108BD9-81ED-4DB2-BD59-A6C34878D82A}">
                    <a16:rowId xmlns:a16="http://schemas.microsoft.com/office/drawing/2014/main" val="4036013297"/>
                  </a:ext>
                </a:extLst>
              </a:tr>
              <a:tr h="609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Households Affected</a:t>
                      </a:r>
                    </a:p>
                    <a:p>
                      <a:endParaRPr lang="en-US" sz="1600" dirty="0"/>
                    </a:p>
                  </a:txBody>
                  <a:tcPr marL="121920" marR="121920" marT="60960" marB="60960"/>
                </a:tc>
                <a:tc>
                  <a:txBody>
                    <a:bodyPr/>
                    <a:lstStyle/>
                    <a:p>
                      <a:pPr marL="285750" indent="-285750">
                        <a:buFont typeface="Wingdings" panose="05000000000000000000" pitchFamily="2" charset="2"/>
                        <a:buChar char="§"/>
                      </a:pPr>
                      <a:r>
                        <a:rPr lang="en-US" sz="1600" dirty="0">
                          <a:effectLst/>
                        </a:rPr>
                        <a:t>Workable families</a:t>
                      </a:r>
                    </a:p>
                    <a:p>
                      <a:pPr marL="285750" indent="-285750">
                        <a:buFont typeface="Wingdings" panose="05000000000000000000" pitchFamily="2" charset="2"/>
                        <a:buChar char="§"/>
                      </a:pPr>
                      <a:r>
                        <a:rPr lang="en-US" sz="1600" dirty="0">
                          <a:effectLst/>
                        </a:rPr>
                        <a:t>New</a:t>
                      </a:r>
                      <a:r>
                        <a:rPr lang="en-US" sz="1600" spc="-10" dirty="0">
                          <a:effectLst/>
                        </a:rPr>
                        <a:t> </a:t>
                      </a:r>
                      <a:r>
                        <a:rPr lang="en-US" sz="1600" dirty="0">
                          <a:effectLst/>
                        </a:rPr>
                        <a:t>admissions</a:t>
                      </a:r>
                      <a:r>
                        <a:rPr lang="en-US" sz="1600" spc="-10" dirty="0">
                          <a:effectLst/>
                        </a:rPr>
                        <a:t> &amp;</a:t>
                      </a:r>
                      <a:r>
                        <a:rPr lang="en-US" sz="1600" spc="-15" dirty="0">
                          <a:effectLst/>
                        </a:rPr>
                        <a:t> </a:t>
                      </a:r>
                      <a:r>
                        <a:rPr lang="en-US" sz="1600" dirty="0">
                          <a:effectLst/>
                        </a:rPr>
                        <a:t>current households</a:t>
                      </a:r>
                      <a:endParaRPr lang="en-US" sz="1600" dirty="0">
                        <a:effectLst/>
                        <a:latin typeface="Red Hat Text" panose="020B0604020202020204" charset="0"/>
                        <a:ea typeface="Times New Roman" panose="02020603050405020304" pitchFamily="18" charset="0"/>
                      </a:endParaRPr>
                    </a:p>
                  </a:txBody>
                  <a:tcPr marL="121920" marR="121920" marT="60960" marB="60960"/>
                </a:tc>
                <a:extLst>
                  <a:ext uri="{0D108BD9-81ED-4DB2-BD59-A6C34878D82A}">
                    <a16:rowId xmlns:a16="http://schemas.microsoft.com/office/drawing/2014/main" val="116641516"/>
                  </a:ext>
                </a:extLst>
              </a:tr>
              <a:tr h="3657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When Activity Starts</a:t>
                      </a:r>
                      <a:endParaRPr lang="en-US" sz="1600" dirty="0"/>
                    </a:p>
                  </a:txBody>
                  <a:tcPr marL="121920" marR="121920" marT="60960" marB="60960"/>
                </a:tc>
                <a:tc>
                  <a:txBody>
                    <a:bodyPr/>
                    <a:lstStyle/>
                    <a:p>
                      <a:pPr marL="285750" indent="-285750">
                        <a:buFont typeface="Wingdings" panose="05000000000000000000" pitchFamily="2" charset="2"/>
                        <a:buChar char="§"/>
                      </a:pPr>
                      <a:r>
                        <a:rPr lang="en-US" sz="1600" dirty="0"/>
                        <a:t>After HUD approval of RHE’ FY23 MTW Supplement</a:t>
                      </a:r>
                    </a:p>
                  </a:txBody>
                  <a:tcPr marL="121920" marR="121920" marT="60960" marB="60960"/>
                </a:tc>
                <a:extLst>
                  <a:ext uri="{0D108BD9-81ED-4DB2-BD59-A6C34878D82A}">
                    <a16:rowId xmlns:a16="http://schemas.microsoft.com/office/drawing/2014/main" val="751453172"/>
                  </a:ext>
                </a:extLst>
              </a:tr>
            </a:tbl>
          </a:graphicData>
        </a:graphic>
      </p:graphicFrame>
    </p:spTree>
    <p:extLst>
      <p:ext uri="{BB962C8B-B14F-4D97-AF65-F5344CB8AC3E}">
        <p14:creationId xmlns:p14="http://schemas.microsoft.com/office/powerpoint/2010/main" val="4547377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F2C5-68C6-F265-0C4D-08CA6503CA04}"/>
              </a:ext>
            </a:extLst>
          </p:cNvPr>
          <p:cNvSpPr>
            <a:spLocks noGrp="1"/>
          </p:cNvSpPr>
          <p:nvPr>
            <p:ph type="title"/>
          </p:nvPr>
        </p:nvSpPr>
        <p:spPr>
          <a:xfrm>
            <a:off x="677334" y="132521"/>
            <a:ext cx="8596668" cy="1320800"/>
          </a:xfrm>
        </p:spPr>
        <p:txBody>
          <a:bodyPr>
            <a:normAutofit/>
          </a:bodyPr>
          <a:lstStyle/>
          <a:p>
            <a:r>
              <a:rPr lang="en-US" sz="2400" b="1" u="sng" dirty="0">
                <a:effectLst/>
                <a:latin typeface="Calibri" panose="020F0502020204030204" pitchFamily="34" charset="0"/>
                <a:ea typeface="Calibri" panose="020F0502020204030204" pitchFamily="34" charset="0"/>
                <a:cs typeface="Times New Roman" panose="02020603050405020304" pitchFamily="18" charset="0"/>
              </a:rPr>
              <a:t>9.4.b. Family Eligibility Requirements – Homeownership</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pic>
        <p:nvPicPr>
          <p:cNvPr id="4" name="Content Placeholder 3">
            <a:extLst>
              <a:ext uri="{FF2B5EF4-FFF2-40B4-BE49-F238E27FC236}">
                <a16:creationId xmlns:a16="http://schemas.microsoft.com/office/drawing/2014/main" id="{B9E215E4-20F3-27B5-FB9A-EC765E357DD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690" y="647149"/>
            <a:ext cx="8596312" cy="551407"/>
          </a:xfrm>
          <a:prstGeom prst="rect">
            <a:avLst/>
          </a:prstGeom>
          <a:noFill/>
          <a:ln>
            <a:noFill/>
          </a:ln>
        </p:spPr>
      </p:pic>
      <p:pic>
        <p:nvPicPr>
          <p:cNvPr id="5" name="Picture 4">
            <a:extLst>
              <a:ext uri="{FF2B5EF4-FFF2-40B4-BE49-F238E27FC236}">
                <a16:creationId xmlns:a16="http://schemas.microsoft.com/office/drawing/2014/main" id="{80F274E1-348E-5B17-7118-CFF84E77FF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809" y="1198556"/>
            <a:ext cx="8153400" cy="2767452"/>
          </a:xfrm>
          <a:prstGeom prst="rect">
            <a:avLst/>
          </a:prstGeom>
          <a:noFill/>
          <a:ln>
            <a:noFill/>
          </a:ln>
        </p:spPr>
      </p:pic>
      <p:sp>
        <p:nvSpPr>
          <p:cNvPr id="7" name="TextBox 6">
            <a:extLst>
              <a:ext uri="{FF2B5EF4-FFF2-40B4-BE49-F238E27FC236}">
                <a16:creationId xmlns:a16="http://schemas.microsoft.com/office/drawing/2014/main" id="{B3EA9E45-A67E-EBFA-1FBF-9FD6127AA0B2}"/>
              </a:ext>
            </a:extLst>
          </p:cNvPr>
          <p:cNvSpPr txBox="1"/>
          <p:nvPr/>
        </p:nvSpPr>
        <p:spPr>
          <a:xfrm>
            <a:off x="677334" y="3863567"/>
            <a:ext cx="6102626" cy="470000"/>
          </a:xfrm>
          <a:prstGeom prst="rect">
            <a:avLst/>
          </a:prstGeom>
          <a:noFill/>
        </p:spPr>
        <p:txBody>
          <a:bodyPr wrap="square">
            <a:spAutoFit/>
          </a:bodyPr>
          <a:lstStyle/>
          <a:p>
            <a:pPr marL="0" marR="0">
              <a:lnSpc>
                <a:spcPct val="107000"/>
              </a:lnSpc>
              <a:spcBef>
                <a:spcPts val="0"/>
              </a:spcBef>
              <a:spcAft>
                <a:spcPts val="80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9.4.d.  Searching for a New Home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1A442F7-CA4C-0A78-B9B9-C7370A09A1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334" y="4517415"/>
            <a:ext cx="8596668" cy="1086523"/>
          </a:xfrm>
          <a:prstGeom prst="rect">
            <a:avLst/>
          </a:prstGeom>
          <a:noFill/>
          <a:ln>
            <a:noFill/>
          </a:ln>
        </p:spPr>
      </p:pic>
    </p:spTree>
    <p:extLst>
      <p:ext uri="{BB962C8B-B14F-4D97-AF65-F5344CB8AC3E}">
        <p14:creationId xmlns:p14="http://schemas.microsoft.com/office/powerpoint/2010/main" val="3133150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50D7-8DDA-6963-26FE-96E95B60A3A3}"/>
              </a:ext>
            </a:extLst>
          </p:cNvPr>
          <p:cNvSpPr>
            <a:spLocks noGrp="1"/>
          </p:cNvSpPr>
          <p:nvPr>
            <p:ph type="title"/>
          </p:nvPr>
        </p:nvSpPr>
        <p:spPr/>
        <p:txBody>
          <a:bodyPr/>
          <a:lstStyle/>
          <a:p>
            <a:r>
              <a:rPr lang="en-US" sz="2400" b="1" u="sng" dirty="0">
                <a:effectLst/>
                <a:latin typeface="Calibri" panose="020F0502020204030204" pitchFamily="34" charset="0"/>
                <a:ea typeface="Calibri" panose="020F0502020204030204" pitchFamily="34" charset="0"/>
                <a:cs typeface="Times New Roman" panose="02020603050405020304" pitchFamily="18" charset="0"/>
              </a:rPr>
              <a:t>9.4.f.  Home Inspections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CEDB6344-597C-4F5E-01C5-3F5301B1D1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270000"/>
            <a:ext cx="8596312" cy="2764134"/>
          </a:xfrm>
          <a:prstGeom prst="rect">
            <a:avLst/>
          </a:prstGeom>
          <a:noFill/>
          <a:ln>
            <a:noFill/>
          </a:ln>
        </p:spPr>
      </p:pic>
      <p:sp>
        <p:nvSpPr>
          <p:cNvPr id="6" name="TextBox 5">
            <a:extLst>
              <a:ext uri="{FF2B5EF4-FFF2-40B4-BE49-F238E27FC236}">
                <a16:creationId xmlns:a16="http://schemas.microsoft.com/office/drawing/2014/main" id="{59A48923-E480-AD76-E92E-AC1B23ECCAD0}"/>
              </a:ext>
            </a:extLst>
          </p:cNvPr>
          <p:cNvSpPr txBox="1"/>
          <p:nvPr/>
        </p:nvSpPr>
        <p:spPr>
          <a:xfrm>
            <a:off x="677334" y="4153404"/>
            <a:ext cx="6770388" cy="470000"/>
          </a:xfrm>
          <a:prstGeom prst="rect">
            <a:avLst/>
          </a:prstGeom>
          <a:noFill/>
        </p:spPr>
        <p:txBody>
          <a:bodyPr wrap="square">
            <a:spAutoFit/>
          </a:bodyPr>
          <a:lstStyle/>
          <a:p>
            <a:pPr marL="0" marR="0">
              <a:lnSpc>
                <a:spcPct val="107000"/>
              </a:lnSpc>
              <a:spcBef>
                <a:spcPts val="0"/>
              </a:spcBef>
              <a:spcAft>
                <a:spcPts val="80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9.4.1.  Homeownership Portability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1F42CED-7CD6-FE2C-275A-9536A4A41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334" y="4994909"/>
            <a:ext cx="8440162" cy="842213"/>
          </a:xfrm>
          <a:prstGeom prst="rect">
            <a:avLst/>
          </a:prstGeom>
          <a:noFill/>
          <a:ln>
            <a:noFill/>
          </a:ln>
        </p:spPr>
      </p:pic>
    </p:spTree>
    <p:extLst>
      <p:ext uri="{BB962C8B-B14F-4D97-AF65-F5344CB8AC3E}">
        <p14:creationId xmlns:p14="http://schemas.microsoft.com/office/powerpoint/2010/main" val="5013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8A1A-2AAF-2900-3C85-15F42CD8061D}"/>
              </a:ext>
            </a:extLst>
          </p:cNvPr>
          <p:cNvSpPr>
            <a:spLocks noGrp="1"/>
          </p:cNvSpPr>
          <p:nvPr>
            <p:ph type="title"/>
          </p:nvPr>
        </p:nvSpPr>
        <p:spPr/>
        <p:txBody>
          <a:bodyPr/>
          <a:lstStyle/>
          <a:p>
            <a:r>
              <a:rPr lang="en-US" sz="2400" b="1" u="sng" dirty="0">
                <a:effectLst/>
                <a:latin typeface="Calibri" panose="020F0502020204030204" pitchFamily="34" charset="0"/>
                <a:ea typeface="Calibri" panose="020F0502020204030204" pitchFamily="34" charset="0"/>
                <a:cs typeface="Times New Roman" panose="02020603050405020304" pitchFamily="18" charset="0"/>
              </a:rPr>
              <a:t>9.5  Housing Choice Voucher Project Based Program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B5A1D992-94C3-1F97-ECAC-5BD68763945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690" y="1270000"/>
            <a:ext cx="8596312" cy="420953"/>
          </a:xfrm>
          <a:prstGeom prst="rect">
            <a:avLst/>
          </a:prstGeom>
          <a:noFill/>
          <a:ln>
            <a:noFill/>
          </a:ln>
        </p:spPr>
      </p:pic>
      <p:pic>
        <p:nvPicPr>
          <p:cNvPr id="5" name="Picture 4">
            <a:extLst>
              <a:ext uri="{FF2B5EF4-FFF2-40B4-BE49-F238E27FC236}">
                <a16:creationId xmlns:a16="http://schemas.microsoft.com/office/drawing/2014/main" id="{B00B00BD-90E8-A683-26A0-41477AF438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7496" y="1701550"/>
            <a:ext cx="7649817" cy="697147"/>
          </a:xfrm>
          <a:prstGeom prst="rect">
            <a:avLst/>
          </a:prstGeom>
          <a:noFill/>
          <a:ln>
            <a:noFill/>
          </a:ln>
        </p:spPr>
      </p:pic>
      <p:pic>
        <p:nvPicPr>
          <p:cNvPr id="6" name="Picture 5">
            <a:extLst>
              <a:ext uri="{FF2B5EF4-FFF2-40B4-BE49-F238E27FC236}">
                <a16:creationId xmlns:a16="http://schemas.microsoft.com/office/drawing/2014/main" id="{F9D94FF9-673A-B9DE-5999-F9AA8DBA22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887" y="2801339"/>
            <a:ext cx="9012359" cy="816504"/>
          </a:xfrm>
          <a:prstGeom prst="rect">
            <a:avLst/>
          </a:prstGeom>
          <a:noFill/>
          <a:ln>
            <a:noFill/>
          </a:ln>
        </p:spPr>
      </p:pic>
      <p:sp>
        <p:nvSpPr>
          <p:cNvPr id="8" name="TextBox 7">
            <a:extLst>
              <a:ext uri="{FF2B5EF4-FFF2-40B4-BE49-F238E27FC236}">
                <a16:creationId xmlns:a16="http://schemas.microsoft.com/office/drawing/2014/main" id="{DF3AC784-A505-9DA3-41C5-036C23A9995C}"/>
              </a:ext>
            </a:extLst>
          </p:cNvPr>
          <p:cNvSpPr txBox="1"/>
          <p:nvPr/>
        </p:nvSpPr>
        <p:spPr>
          <a:xfrm>
            <a:off x="677334" y="4016833"/>
            <a:ext cx="7539014" cy="470000"/>
          </a:xfrm>
          <a:prstGeom prst="rect">
            <a:avLst/>
          </a:prstGeom>
          <a:noFill/>
        </p:spPr>
        <p:txBody>
          <a:bodyPr wrap="square">
            <a:spAutoFit/>
          </a:bodyPr>
          <a:lstStyle/>
          <a:p>
            <a:pPr marL="0" marR="0">
              <a:lnSpc>
                <a:spcPct val="107000"/>
              </a:lnSpc>
              <a:spcBef>
                <a:spcPts val="0"/>
              </a:spcBef>
              <a:spcAft>
                <a:spcPts val="80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9.5.f.  Eligible Applicants for PBV Units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3FBA671-E9EC-0678-27BB-1777F3DE72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334" y="4728229"/>
            <a:ext cx="8917240" cy="904109"/>
          </a:xfrm>
          <a:prstGeom prst="rect">
            <a:avLst/>
          </a:prstGeom>
          <a:noFill/>
          <a:ln>
            <a:noFill/>
          </a:ln>
        </p:spPr>
      </p:pic>
    </p:spTree>
    <p:extLst>
      <p:ext uri="{BB962C8B-B14F-4D97-AF65-F5344CB8AC3E}">
        <p14:creationId xmlns:p14="http://schemas.microsoft.com/office/powerpoint/2010/main" val="1064573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85BD-CFDF-088D-2526-5A43E123412E}"/>
              </a:ext>
            </a:extLst>
          </p:cNvPr>
          <p:cNvSpPr>
            <a:spLocks noGrp="1"/>
          </p:cNvSpPr>
          <p:nvPr>
            <p:ph type="title"/>
          </p:nvPr>
        </p:nvSpPr>
        <p:spPr/>
        <p:txBody>
          <a:bodyPr/>
          <a:lstStyle/>
          <a:p>
            <a:r>
              <a:rPr lang="en-US" sz="2400" b="1" u="sng" dirty="0">
                <a:effectLst/>
                <a:latin typeface="Calibri" panose="020F0502020204030204" pitchFamily="34" charset="0"/>
                <a:ea typeface="Calibri" panose="020F0502020204030204" pitchFamily="34" charset="0"/>
                <a:cs typeface="Times New Roman" panose="02020603050405020304" pitchFamily="18" charset="0"/>
              </a:rPr>
              <a:t>9.6.e.  PBV Choice Mobility Waiting List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E70EE631-1D5E-BC96-3BBB-72F9F43ADAB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270000"/>
            <a:ext cx="8596312" cy="1972344"/>
          </a:xfrm>
          <a:prstGeom prst="rect">
            <a:avLst/>
          </a:prstGeom>
          <a:noFill/>
          <a:ln>
            <a:noFill/>
          </a:ln>
        </p:spPr>
      </p:pic>
      <p:pic>
        <p:nvPicPr>
          <p:cNvPr id="5" name="Picture 4">
            <a:extLst>
              <a:ext uri="{FF2B5EF4-FFF2-40B4-BE49-F238E27FC236}">
                <a16:creationId xmlns:a16="http://schemas.microsoft.com/office/drawing/2014/main" id="{3067A227-6025-9C1F-6567-F2F5BC2939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334" y="3447609"/>
            <a:ext cx="8870559" cy="2264078"/>
          </a:xfrm>
          <a:prstGeom prst="rect">
            <a:avLst/>
          </a:prstGeom>
          <a:noFill/>
          <a:ln>
            <a:noFill/>
          </a:ln>
        </p:spPr>
      </p:pic>
    </p:spTree>
    <p:extLst>
      <p:ext uri="{BB962C8B-B14F-4D97-AF65-F5344CB8AC3E}">
        <p14:creationId xmlns:p14="http://schemas.microsoft.com/office/powerpoint/2010/main" val="1602237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372C-184C-6C95-8AE0-B4C500355E87}"/>
              </a:ext>
            </a:extLst>
          </p:cNvPr>
          <p:cNvSpPr>
            <a:spLocks noGrp="1"/>
          </p:cNvSpPr>
          <p:nvPr>
            <p:ph type="title"/>
          </p:nvPr>
        </p:nvSpPr>
        <p:spPr/>
        <p:txBody>
          <a:bodyPr>
            <a:normAutofit fontScale="90000"/>
          </a:bodyPr>
          <a:lstStyle/>
          <a:p>
            <a:r>
              <a:rPr lang="en-US" sz="2400" b="1" u="sng" dirty="0">
                <a:effectLst/>
                <a:latin typeface="Calibri" panose="020F0502020204030204" pitchFamily="34" charset="0"/>
                <a:ea typeface="Calibri" panose="020F0502020204030204" pitchFamily="34" charset="0"/>
                <a:cs typeface="Times New Roman" panose="02020603050405020304" pitchFamily="18" charset="0"/>
              </a:rPr>
              <a:t>9.8. Special Program Considerations – Maryland Safe at Home Program</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pic>
        <p:nvPicPr>
          <p:cNvPr id="4" name="Content Placeholder 3">
            <a:extLst>
              <a:ext uri="{FF2B5EF4-FFF2-40B4-BE49-F238E27FC236}">
                <a16:creationId xmlns:a16="http://schemas.microsoft.com/office/drawing/2014/main" id="{4BEFF880-E533-F601-30BE-F627CBD36FF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240183"/>
            <a:ext cx="8596312" cy="1166853"/>
          </a:xfrm>
          <a:prstGeom prst="rect">
            <a:avLst/>
          </a:prstGeom>
          <a:noFill/>
          <a:ln>
            <a:noFill/>
          </a:ln>
        </p:spPr>
      </p:pic>
      <p:pic>
        <p:nvPicPr>
          <p:cNvPr id="5" name="Picture 4">
            <a:extLst>
              <a:ext uri="{FF2B5EF4-FFF2-40B4-BE49-F238E27FC236}">
                <a16:creationId xmlns:a16="http://schemas.microsoft.com/office/drawing/2014/main" id="{64860133-E24B-06EC-D536-0442C09217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366" y="2353763"/>
            <a:ext cx="8478516" cy="3294483"/>
          </a:xfrm>
          <a:prstGeom prst="rect">
            <a:avLst/>
          </a:prstGeom>
          <a:noFill/>
          <a:ln>
            <a:noFill/>
          </a:ln>
        </p:spPr>
      </p:pic>
    </p:spTree>
    <p:extLst>
      <p:ext uri="{BB962C8B-B14F-4D97-AF65-F5344CB8AC3E}">
        <p14:creationId xmlns:p14="http://schemas.microsoft.com/office/powerpoint/2010/main" val="3636844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2152-EA75-3612-B810-801491B966A1}"/>
              </a:ext>
            </a:extLst>
          </p:cNvPr>
          <p:cNvSpPr>
            <a:spLocks noGrp="1"/>
          </p:cNvSpPr>
          <p:nvPr>
            <p:ph type="title"/>
          </p:nvPr>
        </p:nvSpPr>
        <p:spPr/>
        <p:txBody>
          <a:bodyPr/>
          <a:lstStyle/>
          <a:p>
            <a:r>
              <a:rPr lang="en-US" dirty="0"/>
              <a:t>Annual Plan FY 2023</a:t>
            </a:r>
          </a:p>
        </p:txBody>
      </p:sp>
      <p:sp>
        <p:nvSpPr>
          <p:cNvPr id="3" name="Content Placeholder 2">
            <a:extLst>
              <a:ext uri="{FF2B5EF4-FFF2-40B4-BE49-F238E27FC236}">
                <a16:creationId xmlns:a16="http://schemas.microsoft.com/office/drawing/2014/main" id="{CCBDD4A7-0880-D2B4-ED95-7079E6A47F7D}"/>
              </a:ext>
            </a:extLst>
          </p:cNvPr>
          <p:cNvSpPr>
            <a:spLocks noGrp="1"/>
          </p:cNvSpPr>
          <p:nvPr>
            <p:ph idx="1"/>
          </p:nvPr>
        </p:nvSpPr>
        <p:spPr/>
        <p:txBody>
          <a:bodyPr>
            <a:normAutofit/>
          </a:bodyPr>
          <a:lstStyle/>
          <a:p>
            <a:r>
              <a:rPr lang="en-US" dirty="0"/>
              <a:t>New Activities</a:t>
            </a:r>
          </a:p>
          <a:p>
            <a:endParaRPr lang="en-US" dirty="0"/>
          </a:p>
          <a:p>
            <a:r>
              <a:rPr lang="en-US" dirty="0"/>
              <a:t>(a) Does the PHA intend to undertake any new activities related to the following in the PHA’s current Fiscal Year?</a:t>
            </a:r>
          </a:p>
          <a:p>
            <a:r>
              <a:rPr lang="en-US" dirty="0"/>
              <a:t>Hope VI or Choice Neighborhoods.</a:t>
            </a:r>
          </a:p>
          <a:p>
            <a:r>
              <a:rPr lang="en-US" dirty="0"/>
              <a:t>Mixed Finance Modernization or Development. </a:t>
            </a:r>
          </a:p>
          <a:p>
            <a:r>
              <a:rPr lang="en-US" dirty="0"/>
              <a:t>Demolition and/or Disposition.</a:t>
            </a:r>
          </a:p>
          <a:p>
            <a:r>
              <a:rPr lang="en-US" dirty="0"/>
              <a:t>Project Based Vouchers.</a:t>
            </a:r>
          </a:p>
          <a:p>
            <a:r>
              <a:rPr lang="en-US" dirty="0"/>
              <a:t>Other Capital Grant Programs (i.e., Capital Fund Community Facilities Grants or Emergency Safety and Security Grants).</a:t>
            </a:r>
          </a:p>
          <a:p>
            <a:endParaRPr lang="en-US" dirty="0"/>
          </a:p>
        </p:txBody>
      </p:sp>
    </p:spTree>
    <p:extLst>
      <p:ext uri="{BB962C8B-B14F-4D97-AF65-F5344CB8AC3E}">
        <p14:creationId xmlns:p14="http://schemas.microsoft.com/office/powerpoint/2010/main" val="3784337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22B53-8D52-8B05-0C15-9DA1164888BE}"/>
              </a:ext>
            </a:extLst>
          </p:cNvPr>
          <p:cNvSpPr>
            <a:spLocks noGrp="1"/>
          </p:cNvSpPr>
          <p:nvPr>
            <p:ph type="title"/>
          </p:nvPr>
        </p:nvSpPr>
        <p:spPr>
          <a:xfrm>
            <a:off x="597821" y="132521"/>
            <a:ext cx="8596668" cy="1320800"/>
          </a:xfrm>
        </p:spPr>
        <p:txBody>
          <a:bodyPr/>
          <a:lstStyle/>
          <a:p>
            <a:r>
              <a:rPr lang="en-US" dirty="0"/>
              <a:t>Annual Plan Capital Fund Statement FY2023 and FY2024 $302,255</a:t>
            </a:r>
          </a:p>
        </p:txBody>
      </p:sp>
      <p:pic>
        <p:nvPicPr>
          <p:cNvPr id="5" name="Content Placeholder 4">
            <a:extLst>
              <a:ext uri="{FF2B5EF4-FFF2-40B4-BE49-F238E27FC236}">
                <a16:creationId xmlns:a16="http://schemas.microsoft.com/office/drawing/2014/main" id="{069DE850-62BA-7210-7633-2E95BF567F52}"/>
              </a:ext>
            </a:extLst>
          </p:cNvPr>
          <p:cNvPicPr>
            <a:picLocks noGrp="1" noChangeAspect="1"/>
          </p:cNvPicPr>
          <p:nvPr>
            <p:ph idx="1"/>
          </p:nvPr>
        </p:nvPicPr>
        <p:blipFill>
          <a:blip r:embed="rId2"/>
          <a:stretch>
            <a:fillRect/>
          </a:stretch>
        </p:blipFill>
        <p:spPr>
          <a:xfrm>
            <a:off x="425543" y="1608399"/>
            <a:ext cx="9407569" cy="5542676"/>
          </a:xfrm>
        </p:spPr>
      </p:pic>
    </p:spTree>
    <p:extLst>
      <p:ext uri="{BB962C8B-B14F-4D97-AF65-F5344CB8AC3E}">
        <p14:creationId xmlns:p14="http://schemas.microsoft.com/office/powerpoint/2010/main" val="139058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7"/>
          <p:cNvSpPr txBox="1">
            <a:spLocks noGrp="1"/>
          </p:cNvSpPr>
          <p:nvPr>
            <p:ph type="ctrTitle"/>
          </p:nvPr>
        </p:nvSpPr>
        <p:spPr>
          <a:xfrm>
            <a:off x="282750" y="2266600"/>
            <a:ext cx="2588271" cy="2983825"/>
          </a:xfrm>
          <a:prstGeom prst="rect">
            <a:avLst/>
          </a:prstGeom>
        </p:spPr>
        <p:txBody>
          <a:bodyPr spcFirstLastPara="1" vert="horz" wrap="square" lIns="0" tIns="0" rIns="0" bIns="0" rtlCol="0" anchor="b" anchorCtr="0">
            <a:noAutofit/>
          </a:bodyPr>
          <a:lstStyle/>
          <a:p>
            <a:br>
              <a:rPr lang="en" sz="5200" b="1" dirty="0">
                <a:solidFill>
                  <a:schemeClr val="bg1"/>
                </a:solidFill>
              </a:rPr>
            </a:br>
            <a:br>
              <a:rPr lang="en" sz="5200" b="1" dirty="0">
                <a:solidFill>
                  <a:schemeClr val="bg1"/>
                </a:solidFill>
              </a:rPr>
            </a:br>
            <a:br>
              <a:rPr lang="en" sz="5200" b="1" dirty="0">
                <a:solidFill>
                  <a:schemeClr val="bg1"/>
                </a:solidFill>
              </a:rPr>
            </a:br>
            <a:r>
              <a:rPr lang="en" sz="5200" b="1" dirty="0">
                <a:solidFill>
                  <a:schemeClr val="bg1"/>
                </a:solidFill>
              </a:rPr>
              <a:t>FY23</a:t>
            </a:r>
            <a:br>
              <a:rPr lang="en" sz="5200" b="1" dirty="0">
                <a:solidFill>
                  <a:schemeClr val="bg1"/>
                </a:solidFill>
              </a:rPr>
            </a:br>
            <a:r>
              <a:rPr lang="en" sz="5200" b="1" dirty="0">
                <a:solidFill>
                  <a:schemeClr val="bg1"/>
                </a:solidFill>
              </a:rPr>
              <a:t>Agency Specific Waivers</a:t>
            </a:r>
            <a:endParaRPr sz="5200" b="1" dirty="0">
              <a:solidFill>
                <a:schemeClr val="bg1"/>
              </a:solidFill>
            </a:endParaRPr>
          </a:p>
        </p:txBody>
      </p:sp>
      <p:sp>
        <p:nvSpPr>
          <p:cNvPr id="481" name="Google Shape;481;p37"/>
          <p:cNvSpPr txBox="1">
            <a:spLocks noGrp="1"/>
          </p:cNvSpPr>
          <p:nvPr>
            <p:ph type="subTitle" idx="1"/>
          </p:nvPr>
        </p:nvSpPr>
        <p:spPr>
          <a:xfrm>
            <a:off x="498740" y="6166196"/>
            <a:ext cx="5439944" cy="431249"/>
          </a:xfrm>
          <a:prstGeom prst="rect">
            <a:avLst/>
          </a:prstGeom>
        </p:spPr>
        <p:txBody>
          <a:bodyPr spcFirstLastPara="1" vert="horz" wrap="square" lIns="0" tIns="0" rIns="0" bIns="0" rtlCol="0" anchor="t" anchorCtr="0">
            <a:noAutofit/>
          </a:bodyPr>
          <a:lstStyle/>
          <a:p>
            <a:pPr marL="0" indent="0">
              <a:spcAft>
                <a:spcPts val="1067"/>
              </a:spcAft>
            </a:pPr>
            <a:r>
              <a:rPr lang="en" b="1" dirty="0">
                <a:solidFill>
                  <a:srgbClr val="FFFF00"/>
                </a:solidFill>
              </a:rPr>
              <a:t>Waivers specifically tailored to RHE</a:t>
            </a:r>
            <a:endParaRPr b="1" dirty="0">
              <a:solidFill>
                <a:srgbClr val="FFFF00"/>
              </a:solidFill>
            </a:endParaRPr>
          </a:p>
        </p:txBody>
      </p:sp>
      <p:sp>
        <p:nvSpPr>
          <p:cNvPr id="482" name="Google Shape;482;p37"/>
          <p:cNvSpPr txBox="1"/>
          <p:nvPr/>
        </p:nvSpPr>
        <p:spPr>
          <a:xfrm>
            <a:off x="-80716" y="0"/>
            <a:ext cx="2107200" cy="2324800"/>
          </a:xfrm>
          <a:prstGeom prst="rect">
            <a:avLst/>
          </a:prstGeom>
          <a:noFill/>
          <a:ln>
            <a:noFill/>
          </a:ln>
        </p:spPr>
        <p:txBody>
          <a:bodyPr spcFirstLastPara="1" wrap="square" lIns="0" tIns="0" rIns="0" bIns="0" anchor="ctr" anchorCtr="0">
            <a:noAutofit/>
          </a:bodyPr>
          <a:lstStyle/>
          <a:p>
            <a:pPr algn="ctr"/>
            <a:r>
              <a:rPr lang="en" sz="12800" b="1" dirty="0">
                <a:solidFill>
                  <a:schemeClr val="accent4"/>
                </a:solidFill>
                <a:latin typeface="Red Hat Display"/>
                <a:ea typeface="Red Hat Display"/>
                <a:cs typeface="Red Hat Display"/>
                <a:sym typeface="Red Hat Display"/>
              </a:rPr>
              <a:t>2</a:t>
            </a:r>
            <a:endParaRPr sz="12800" b="1" dirty="0">
              <a:solidFill>
                <a:schemeClr val="accent4"/>
              </a:solidFill>
              <a:latin typeface="Red Hat Display"/>
              <a:ea typeface="Red Hat Display"/>
              <a:cs typeface="Red Hat Display"/>
              <a:sym typeface="Red Hat Display"/>
            </a:endParaRPr>
          </a:p>
        </p:txBody>
      </p:sp>
    </p:spTree>
    <p:extLst>
      <p:ext uri="{BB962C8B-B14F-4D97-AF65-F5344CB8AC3E}">
        <p14:creationId xmlns:p14="http://schemas.microsoft.com/office/powerpoint/2010/main" val="29590668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688257" y="563761"/>
            <a:ext cx="8544400" cy="920865"/>
          </a:xfrm>
          <a:prstGeom prst="rect">
            <a:avLst/>
          </a:prstGeom>
        </p:spPr>
        <p:txBody>
          <a:bodyPr spcFirstLastPara="1" vert="horz" wrap="square" lIns="0" tIns="0" rIns="0" bIns="0" rtlCol="0" anchor="ctr" anchorCtr="0">
            <a:noAutofit/>
          </a:bodyPr>
          <a:lstStyle/>
          <a:p>
            <a:r>
              <a:rPr lang="en-US" sz="3200" b="1" dirty="0">
                <a:solidFill>
                  <a:srgbClr val="009999"/>
                </a:solidFill>
                <a:latin typeface="Roboto Slab" panose="020B0604020202020204" charset="0"/>
                <a:ea typeface="Calibri" panose="020F0502020204030204" pitchFamily="34" charset="0"/>
                <a:cs typeface="Roboto Slab" panose="020B0604020202020204" charset="0"/>
              </a:rPr>
              <a:t>Activity 18: </a:t>
            </a:r>
            <a:br>
              <a:rPr lang="en-US" sz="3200" b="1" dirty="0">
                <a:solidFill>
                  <a:srgbClr val="009999"/>
                </a:solidFill>
                <a:latin typeface="Roboto Slab" panose="020B0604020202020204" charset="0"/>
                <a:ea typeface="Calibri" panose="020F0502020204030204" pitchFamily="34" charset="0"/>
                <a:cs typeface="Roboto Slab" panose="020B0604020202020204" charset="0"/>
              </a:rPr>
            </a:br>
            <a:r>
              <a:rPr lang="en-US" sz="3200" b="1" dirty="0">
                <a:solidFill>
                  <a:srgbClr val="009999"/>
                </a:solidFill>
                <a:latin typeface="Roboto Slab" panose="020B0604020202020204" charset="0"/>
                <a:cs typeface="Roboto Slab" panose="020B0604020202020204" charset="0"/>
              </a:rPr>
              <a:t>Amend HAP Contract Language</a:t>
            </a:r>
          </a:p>
        </p:txBody>
      </p:sp>
      <p:sp>
        <p:nvSpPr>
          <p:cNvPr id="119" name="Google Shape;119;p17"/>
          <p:cNvSpPr txBox="1">
            <a:spLocks noGrp="1"/>
          </p:cNvSpPr>
          <p:nvPr>
            <p:ph type="body" idx="1"/>
          </p:nvPr>
        </p:nvSpPr>
        <p:spPr>
          <a:xfrm>
            <a:off x="609601" y="1661650"/>
            <a:ext cx="8308259" cy="1012724"/>
          </a:xfrm>
          <a:prstGeom prst="rect">
            <a:avLst/>
          </a:prstGeom>
        </p:spPr>
        <p:txBody>
          <a:bodyPr spcFirstLastPara="1" vert="horz" wrap="square" lIns="0" tIns="0" rIns="0" bIns="0" rtlCol="0" anchor="t" anchorCtr="0">
            <a:noAutofit/>
          </a:bodyPr>
          <a:lstStyle/>
          <a:p>
            <a:pPr marL="101597" indent="0" algn="just">
              <a:buNone/>
            </a:pPr>
            <a:r>
              <a:rPr lang="en-US" sz="1667" spc="-7" dirty="0">
                <a:solidFill>
                  <a:schemeClr val="tx1"/>
                </a:solidFill>
                <a:latin typeface="Muli Black" panose="020B0604020202020204" charset="0"/>
                <a:ea typeface="Times New Roman" panose="02020603050405020304" pitchFamily="18" charset="0"/>
                <a:cs typeface="Muli Black" panose="020B0604020202020204" charset="0"/>
              </a:rPr>
              <a:t>RHE seeks to amend the language in line 7. Initial Housing Assistance Payment of the HAP contract to state, “The HAP contract term commences on the first day of the initial lease term or on the first day the unit passes HQS inspection.” </a:t>
            </a:r>
            <a:endParaRPr sz="1667" dirty="0">
              <a:solidFill>
                <a:schemeClr val="tx1"/>
              </a:solidFill>
              <a:latin typeface="Muli Black" panose="020B0604020202020204" charset="0"/>
              <a:cs typeface="Muli Black" panose="020B0604020202020204" charset="0"/>
              <a:sym typeface="Arial"/>
            </a:endParaRPr>
          </a:p>
        </p:txBody>
      </p:sp>
      <p:sp>
        <p:nvSpPr>
          <p:cNvPr id="120" name="Google Shape;120;p17"/>
          <p:cNvSpPr txBox="1">
            <a:spLocks noGrp="1"/>
          </p:cNvSpPr>
          <p:nvPr>
            <p:ph type="sldNum" idx="12"/>
          </p:nvPr>
        </p:nvSpPr>
        <p:spPr>
          <a:prstGeom prst="rect">
            <a:avLst/>
          </a:prstGeom>
        </p:spPr>
        <p:txBody>
          <a:bodyPr spcFirstLastPara="1" vert="horz" wrap="square" lIns="0" tIns="0" rIns="0" bIns="0" rtlCol="0" anchor="ctr" anchorCtr="0">
            <a:noAutofit/>
          </a:bodyPr>
          <a:lstStyle/>
          <a:p>
            <a:pPr algn="ctr"/>
            <a:fld id="{00000000-1234-1234-1234-123412341234}" type="slidenum">
              <a:rPr lang="en"/>
              <a:pPr algn="ctr"/>
              <a:t>7</a:t>
            </a:fld>
            <a:endParaRPr dirty="0"/>
          </a:p>
        </p:txBody>
      </p:sp>
      <p:graphicFrame>
        <p:nvGraphicFramePr>
          <p:cNvPr id="3" name="Table 3">
            <a:extLst>
              <a:ext uri="{FF2B5EF4-FFF2-40B4-BE49-F238E27FC236}">
                <a16:creationId xmlns:a16="http://schemas.microsoft.com/office/drawing/2014/main" id="{F99FAD94-CA45-4309-AC6C-4EDEF7E2ABFC}"/>
              </a:ext>
            </a:extLst>
          </p:cNvPr>
          <p:cNvGraphicFramePr>
            <a:graphicFrameLocks noGrp="1"/>
          </p:cNvGraphicFramePr>
          <p:nvPr/>
        </p:nvGraphicFramePr>
        <p:xfrm>
          <a:off x="688258" y="2851395"/>
          <a:ext cx="8229602" cy="2428528"/>
        </p:xfrm>
        <a:graphic>
          <a:graphicData uri="http://schemas.openxmlformats.org/drawingml/2006/table">
            <a:tbl>
              <a:tblPr firstRow="1" bandRow="1">
                <a:tableStyleId>{7E9639D4-E3E2-4D34-9284-5A2195B3D0D7}</a:tableStyleId>
              </a:tblPr>
              <a:tblGrid>
                <a:gridCol w="2711155">
                  <a:extLst>
                    <a:ext uri="{9D8B030D-6E8A-4147-A177-3AD203B41FA5}">
                      <a16:colId xmlns:a16="http://schemas.microsoft.com/office/drawing/2014/main" val="539319136"/>
                    </a:ext>
                  </a:extLst>
                </a:gridCol>
                <a:gridCol w="5518447">
                  <a:extLst>
                    <a:ext uri="{9D8B030D-6E8A-4147-A177-3AD203B41FA5}">
                      <a16:colId xmlns:a16="http://schemas.microsoft.com/office/drawing/2014/main" val="4022731247"/>
                    </a:ext>
                  </a:extLst>
                </a:gridCol>
              </a:tblGrid>
              <a:tr h="175556">
                <a:tc gridSpan="2">
                  <a:txBody>
                    <a:bodyPr/>
                    <a:lstStyle/>
                    <a:p>
                      <a:endParaRPr lang="en-US" sz="300" dirty="0"/>
                    </a:p>
                  </a:txBody>
                  <a:tcPr marL="121920" marR="121920" marT="60960" marB="60960"/>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latin typeface="Red Hat Text" panose="020B0604020202020204" charset="0"/>
                      </a:endParaRPr>
                    </a:p>
                  </a:txBody>
                  <a:tcPr/>
                </a:tc>
                <a:extLst>
                  <a:ext uri="{0D108BD9-81ED-4DB2-BD59-A6C34878D82A}">
                    <a16:rowId xmlns:a16="http://schemas.microsoft.com/office/drawing/2014/main" val="2027180142"/>
                  </a:ext>
                </a:extLst>
              </a:tr>
              <a:tr h="43889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b="1" dirty="0"/>
                        <a:t>Statutory Objective</a:t>
                      </a:r>
                      <a:endParaRPr lang="en-US" sz="2400" dirty="0"/>
                    </a:p>
                  </a:txBody>
                  <a:tcPr marL="121920" marR="121920" marT="60960" marB="60960"/>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900" dirty="0">
                          <a:effectLst/>
                        </a:rPr>
                        <a:t>Housing Choice</a:t>
                      </a:r>
                    </a:p>
                  </a:txBody>
                  <a:tcPr marL="121920" marR="121920" marT="60960" marB="60960"/>
                </a:tc>
                <a:extLst>
                  <a:ext uri="{0D108BD9-81ED-4DB2-BD59-A6C34878D82A}">
                    <a16:rowId xmlns:a16="http://schemas.microsoft.com/office/drawing/2014/main" val="1410281666"/>
                  </a:ext>
                </a:extLst>
              </a:tr>
              <a:tr h="53398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b="1" dirty="0"/>
                        <a:t>Programs Affected</a:t>
                      </a:r>
                      <a:endParaRPr lang="en-US" sz="2400" dirty="0"/>
                    </a:p>
                  </a:txBody>
                  <a:tcPr marL="121920" marR="121920" marT="60960" marB="60960"/>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900" dirty="0"/>
                        <a:t>HCV</a:t>
                      </a:r>
                    </a:p>
                  </a:txBody>
                  <a:tcPr marL="121920" marR="121920" marT="60960" marB="60960"/>
                </a:tc>
                <a:extLst>
                  <a:ext uri="{0D108BD9-81ED-4DB2-BD59-A6C34878D82A}">
                    <a16:rowId xmlns:a16="http://schemas.microsoft.com/office/drawing/2014/main" val="4036013297"/>
                  </a:ext>
                </a:extLst>
              </a:tr>
              <a:tr h="7461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b="1" dirty="0"/>
                        <a:t>Households Affected</a:t>
                      </a:r>
                    </a:p>
                  </a:txBody>
                  <a:tcPr marL="121920" marR="121920" marT="60960" marB="60960"/>
                </a:tc>
                <a:tc>
                  <a:txBody>
                    <a:bodyPr/>
                    <a:lstStyle/>
                    <a:p>
                      <a:pPr marL="285750" indent="-285750">
                        <a:buFont typeface="Wingdings" panose="05000000000000000000" pitchFamily="2" charset="2"/>
                        <a:buChar char="§"/>
                      </a:pPr>
                      <a:r>
                        <a:rPr lang="en-US" sz="1900" dirty="0">
                          <a:effectLst/>
                        </a:rPr>
                        <a:t>All</a:t>
                      </a:r>
                      <a:r>
                        <a:rPr lang="en-US" sz="1900" spc="-5" dirty="0">
                          <a:effectLst/>
                        </a:rPr>
                        <a:t> </a:t>
                      </a:r>
                      <a:r>
                        <a:rPr lang="en-US" sz="1900" dirty="0">
                          <a:effectLst/>
                        </a:rPr>
                        <a:t>family</a:t>
                      </a:r>
                      <a:r>
                        <a:rPr lang="en-US" sz="1900" spc="-5" dirty="0">
                          <a:effectLst/>
                        </a:rPr>
                        <a:t> </a:t>
                      </a:r>
                      <a:r>
                        <a:rPr lang="en-US" sz="1900" dirty="0">
                          <a:effectLst/>
                        </a:rPr>
                        <a:t>types</a:t>
                      </a:r>
                    </a:p>
                    <a:p>
                      <a:pPr marL="285750" indent="-285750">
                        <a:buFont typeface="Wingdings" panose="05000000000000000000" pitchFamily="2" charset="2"/>
                        <a:buChar char="§"/>
                      </a:pPr>
                      <a:r>
                        <a:rPr lang="en-US" sz="1900" dirty="0">
                          <a:effectLst/>
                        </a:rPr>
                        <a:t>New</a:t>
                      </a:r>
                      <a:r>
                        <a:rPr lang="en-US" sz="1900" spc="-10" dirty="0">
                          <a:effectLst/>
                        </a:rPr>
                        <a:t> </a:t>
                      </a:r>
                      <a:r>
                        <a:rPr lang="en-US" sz="1900" dirty="0">
                          <a:effectLst/>
                        </a:rPr>
                        <a:t>admissions</a:t>
                      </a:r>
                      <a:r>
                        <a:rPr lang="en-US" sz="1900" spc="-10" dirty="0">
                          <a:effectLst/>
                        </a:rPr>
                        <a:t> &amp;</a:t>
                      </a:r>
                      <a:r>
                        <a:rPr lang="en-US" sz="1900" spc="-15" dirty="0">
                          <a:effectLst/>
                        </a:rPr>
                        <a:t> </a:t>
                      </a:r>
                      <a:r>
                        <a:rPr lang="en-US" sz="1900" dirty="0">
                          <a:effectLst/>
                        </a:rPr>
                        <a:t>current households</a:t>
                      </a:r>
                      <a:endParaRPr lang="en-US" sz="1900" dirty="0">
                        <a:effectLst/>
                        <a:latin typeface="Red Hat Text" panose="020B0604020202020204" charset="0"/>
                        <a:ea typeface="Times New Roman" panose="02020603050405020304" pitchFamily="18" charset="0"/>
                      </a:endParaRPr>
                    </a:p>
                  </a:txBody>
                  <a:tcPr marL="121920" marR="121920" marT="60960" marB="60960"/>
                </a:tc>
                <a:extLst>
                  <a:ext uri="{0D108BD9-81ED-4DB2-BD59-A6C34878D82A}">
                    <a16:rowId xmlns:a16="http://schemas.microsoft.com/office/drawing/2014/main" val="116641516"/>
                  </a:ext>
                </a:extLst>
              </a:tr>
              <a:tr h="53398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b="1" dirty="0"/>
                        <a:t>When Activity Starts</a:t>
                      </a:r>
                      <a:endParaRPr lang="en-US" sz="2400" dirty="0"/>
                    </a:p>
                  </a:txBody>
                  <a:tcPr marL="121920" marR="121920" marT="60960" marB="60960"/>
                </a:tc>
                <a:tc>
                  <a:txBody>
                    <a:bodyPr/>
                    <a:lstStyle/>
                    <a:p>
                      <a:pPr marL="285750" indent="-285750">
                        <a:buFont typeface="Wingdings" panose="05000000000000000000" pitchFamily="2" charset="2"/>
                        <a:buChar char="§"/>
                      </a:pPr>
                      <a:r>
                        <a:rPr lang="en-US" sz="1600" dirty="0"/>
                        <a:t>After HUD approval of RHE’ FY23 MTW Supplement</a:t>
                      </a:r>
                    </a:p>
                  </a:txBody>
                  <a:tcPr marL="121920" marR="121920" marT="60960" marB="60960"/>
                </a:tc>
                <a:extLst>
                  <a:ext uri="{0D108BD9-81ED-4DB2-BD59-A6C34878D82A}">
                    <a16:rowId xmlns:a16="http://schemas.microsoft.com/office/drawing/2014/main" val="751453172"/>
                  </a:ext>
                </a:extLst>
              </a:tr>
            </a:tbl>
          </a:graphicData>
        </a:graphic>
      </p:graphicFrame>
    </p:spTree>
    <p:extLst>
      <p:ext uri="{BB962C8B-B14F-4D97-AF65-F5344CB8AC3E}">
        <p14:creationId xmlns:p14="http://schemas.microsoft.com/office/powerpoint/2010/main" val="1451014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22CA-FC09-C6E1-FF33-CBDABDC7BAFA}"/>
              </a:ext>
            </a:extLst>
          </p:cNvPr>
          <p:cNvSpPr>
            <a:spLocks noGrp="1"/>
          </p:cNvSpPr>
          <p:nvPr>
            <p:ph type="title"/>
          </p:nvPr>
        </p:nvSpPr>
        <p:spPr/>
        <p:txBody>
          <a:bodyPr/>
          <a:lstStyle/>
          <a:p>
            <a:r>
              <a:rPr lang="en-US" dirty="0"/>
              <a:t>Public Housing Admissions and Continued Occupancy (ACOP) Changes</a:t>
            </a:r>
          </a:p>
        </p:txBody>
      </p:sp>
      <p:sp>
        <p:nvSpPr>
          <p:cNvPr id="3" name="Content Placeholder 2">
            <a:extLst>
              <a:ext uri="{FF2B5EF4-FFF2-40B4-BE49-F238E27FC236}">
                <a16:creationId xmlns:a16="http://schemas.microsoft.com/office/drawing/2014/main" id="{7AEFA6ED-7D90-E982-9056-A8801C45150F}"/>
              </a:ext>
            </a:extLst>
          </p:cNvPr>
          <p:cNvSpPr>
            <a:spLocks noGrp="1"/>
          </p:cNvSpPr>
          <p:nvPr>
            <p:ph idx="1"/>
          </p:nvPr>
        </p:nvSpPr>
        <p:spPr/>
        <p:txBody>
          <a:bodyPr/>
          <a:lstStyle/>
          <a:p>
            <a:r>
              <a:rPr lang="en-US" dirty="0"/>
              <a:t>This reviews all substantive policy updates changes and clarifications </a:t>
            </a:r>
          </a:p>
        </p:txBody>
      </p:sp>
    </p:spTree>
    <p:extLst>
      <p:ext uri="{BB962C8B-B14F-4D97-AF65-F5344CB8AC3E}">
        <p14:creationId xmlns:p14="http://schemas.microsoft.com/office/powerpoint/2010/main" val="398208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573C-B210-2F73-98B2-A4E1BD7FCE88}"/>
              </a:ext>
            </a:extLst>
          </p:cNvPr>
          <p:cNvSpPr>
            <a:spLocks noGrp="1"/>
          </p:cNvSpPr>
          <p:nvPr>
            <p:ph type="title"/>
          </p:nvPr>
        </p:nvSpPr>
        <p:spPr/>
        <p:txBody>
          <a:bodyPr>
            <a:normAutofit fontScale="90000"/>
          </a:bodyPr>
          <a:lstStyle/>
          <a:p>
            <a:r>
              <a:rPr lang="en-US" sz="4000" b="1" u="sng" dirty="0">
                <a:effectLst/>
                <a:latin typeface="Calibri" panose="020F0502020204030204" pitchFamily="34" charset="0"/>
                <a:ea typeface="Calibri" panose="020F0502020204030204" pitchFamily="34" charset="0"/>
                <a:cs typeface="Times New Roman" panose="02020603050405020304" pitchFamily="18" charset="0"/>
              </a:rPr>
              <a:t>Chapter 2 – Eligibility Criteria</a:t>
            </a:r>
            <a:br>
              <a:rPr lang="en-US" sz="4000" b="1" u="sng" dirty="0">
                <a:effectLst/>
                <a:latin typeface="Calibri" panose="020F0502020204030204" pitchFamily="34" charset="0"/>
                <a:ea typeface="Calibri" panose="020F0502020204030204" pitchFamily="34" charset="0"/>
                <a:cs typeface="Times New Roman" panose="02020603050405020304" pitchFamily="18" charset="0"/>
              </a:rPr>
            </a:br>
            <a:r>
              <a:rPr lang="en-US" sz="2200" b="1" dirty="0">
                <a:effectLst/>
                <a:latin typeface="Calibri" panose="020F0502020204030204" pitchFamily="34" charset="0"/>
                <a:ea typeface="Calibri" panose="020F0502020204030204" pitchFamily="34" charset="0"/>
                <a:cs typeface="Times New Roman" panose="02020603050405020304" pitchFamily="18" charset="0"/>
              </a:rPr>
              <a:t>2.1.k  Live In Aide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6600" dirty="0"/>
          </a:p>
        </p:txBody>
      </p:sp>
      <p:sp>
        <p:nvSpPr>
          <p:cNvPr id="3" name="Content Placeholder 2">
            <a:extLst>
              <a:ext uri="{FF2B5EF4-FFF2-40B4-BE49-F238E27FC236}">
                <a16:creationId xmlns:a16="http://schemas.microsoft.com/office/drawing/2014/main" id="{B6A66AF9-232A-B1D1-C822-5C1DB2C74918}"/>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D51DD448-D05F-73D2-1397-6F106108E8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232977"/>
            <a:ext cx="8390466" cy="2922119"/>
          </a:xfrm>
          <a:prstGeom prst="rect">
            <a:avLst/>
          </a:prstGeom>
          <a:noFill/>
          <a:ln>
            <a:noFill/>
          </a:ln>
        </p:spPr>
      </p:pic>
    </p:spTree>
    <p:extLst>
      <p:ext uri="{BB962C8B-B14F-4D97-AF65-F5344CB8AC3E}">
        <p14:creationId xmlns:p14="http://schemas.microsoft.com/office/powerpoint/2010/main" val="25851234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243</TotalTime>
  <Words>1048</Words>
  <Application>Microsoft Office PowerPoint</Application>
  <PresentationFormat>Widescreen</PresentationFormat>
  <Paragraphs>129</Paragraphs>
  <Slides>56</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Arial</vt:lpstr>
      <vt:lpstr>Barlow Light</vt:lpstr>
      <vt:lpstr>Calibri</vt:lpstr>
      <vt:lpstr>Muli Black</vt:lpstr>
      <vt:lpstr>Red Hat Display</vt:lpstr>
      <vt:lpstr>Red Hat Text</vt:lpstr>
      <vt:lpstr>Roboto</vt:lpstr>
      <vt:lpstr>Roboto Slab</vt:lpstr>
      <vt:lpstr>Times New Roman</vt:lpstr>
      <vt:lpstr>Trebuchet MS</vt:lpstr>
      <vt:lpstr>Wingdings</vt:lpstr>
      <vt:lpstr>Wingdings 3</vt:lpstr>
      <vt:lpstr>Facet</vt:lpstr>
      <vt:lpstr>Rockville Housing Enterprises FY2023 Annual Plan/MTW Supplement</vt:lpstr>
      <vt:lpstr>MTW Supplement New MTW Waivers to be submitted for HUD approval</vt:lpstr>
      <vt:lpstr>PowerPoint Presentation</vt:lpstr>
      <vt:lpstr>PowerPoint Presentation</vt:lpstr>
      <vt:lpstr>Activity 16:  Alternative Income Inclusions/Exclusions Include lump sums and sporadic income</vt:lpstr>
      <vt:lpstr>   FY23 Agency Specific Waivers</vt:lpstr>
      <vt:lpstr>Activity 18:  Amend HAP Contract Language</vt:lpstr>
      <vt:lpstr>Public Housing Admissions and Continued Occupancy (ACOP) Changes</vt:lpstr>
      <vt:lpstr>Chapter 2 – Eligibility Criteria 2.1.k  Live In Aide </vt:lpstr>
      <vt:lpstr>2.1.l  Eligibility of New Household Members</vt:lpstr>
      <vt:lpstr>2.2 Income Eligibility</vt:lpstr>
      <vt:lpstr>2.10  Occupancy Standards</vt:lpstr>
      <vt:lpstr>Chapter 3 Tenant Selection 3.1 Tenant Selection Preferences </vt:lpstr>
      <vt:lpstr>3.3. a  Interviews and Verification Process</vt:lpstr>
      <vt:lpstr>Chapter 6 Continued Occupancy Annual and Interim Recertification and Community Service 6.1  Annual Recertifications </vt:lpstr>
      <vt:lpstr>6.1.c.  Incomplete Recertifications</vt:lpstr>
      <vt:lpstr>6.2  Interim Reexaminations</vt:lpstr>
      <vt:lpstr>Chapter 8  Lease Terminations</vt:lpstr>
      <vt:lpstr> Housing Choice Voucher Program  Administrative Plan Updates </vt:lpstr>
      <vt:lpstr>2.2.a.  RHE Responsibilities – HUD Funding Shortages </vt:lpstr>
      <vt:lpstr>Chapter 3 – Eligibility for Assistance </vt:lpstr>
      <vt:lpstr>3.1.a.ii.  Live In Aide</vt:lpstr>
      <vt:lpstr>3.1.b.i.  Extremely Low Income Limit </vt:lpstr>
      <vt:lpstr>Chapter 4 Annual and Adjusted Income and Verification 4.1.a. Annual Income</vt:lpstr>
      <vt:lpstr>4.1.b Annual Income</vt:lpstr>
      <vt:lpstr> 4.1.d.  Averaging Income </vt:lpstr>
      <vt:lpstr>4.2.a. Assets Include: </vt:lpstr>
      <vt:lpstr>4.3.4   Allowance for Child Care Expenses </vt:lpstr>
      <vt:lpstr>4.4.a.  EIV, IVT and Third Party Verification</vt:lpstr>
      <vt:lpstr>4.4.c. Tenant Self-Certification </vt:lpstr>
      <vt:lpstr>Chapter 5:  Application, Wait List Management, &amp; Tenant Selection </vt:lpstr>
      <vt:lpstr>5.4.e.  Preference Based on Income Targeting </vt:lpstr>
      <vt:lpstr>5.5.a.i.  Establishing the Waiting List </vt:lpstr>
      <vt:lpstr>5.5.b.iii.  Applicant Request for the Removal from Waiting List</vt:lpstr>
      <vt:lpstr>Chapter 6 – Voucher Issuance 6.1  Subsidy Standards  </vt:lpstr>
      <vt:lpstr>6.2.a.  Applicant Briefing </vt:lpstr>
      <vt:lpstr>6.2.c.ii.  Extensions </vt:lpstr>
      <vt:lpstr>6.2.c.ii.  Extensions</vt:lpstr>
      <vt:lpstr>Chapter 7  Leasing and Portability 7.1.a.  In-Place Leasing </vt:lpstr>
      <vt:lpstr>7.2.c.  Biennial Inspections </vt:lpstr>
      <vt:lpstr>7.7.a.  Total Tenant Payment </vt:lpstr>
      <vt:lpstr>Chapter 8:  Ongoing Occupancy Functions 8.1.a.  Annual Recertifications </vt:lpstr>
      <vt:lpstr>8.2  Effective Date of Rent Changes </vt:lpstr>
      <vt:lpstr>8.2b.  Notification of Rent Change</vt:lpstr>
      <vt:lpstr>8.4  Interim Reporting Requirements </vt:lpstr>
      <vt:lpstr>8.6.  Owner Contract Rent Increases </vt:lpstr>
      <vt:lpstr>8.23.  Program Integrity </vt:lpstr>
      <vt:lpstr>8.27. Informal Hearing Notice Requirement </vt:lpstr>
      <vt:lpstr>Chapter 9 Special Programs 9.2.a.  Applications for Mainstream Vouchers  </vt:lpstr>
      <vt:lpstr>9.4.b. Family Eligibility Requirements – Homeownership </vt:lpstr>
      <vt:lpstr>9.4.f.  Home Inspections </vt:lpstr>
      <vt:lpstr>9.5  Housing Choice Voucher Project Based Program  </vt:lpstr>
      <vt:lpstr>9.6.e.  PBV Choice Mobility Waiting List </vt:lpstr>
      <vt:lpstr>9.8. Special Program Considerations – Maryland Safe at Home Program </vt:lpstr>
      <vt:lpstr>Annual Plan FY 2023</vt:lpstr>
      <vt:lpstr>Annual Plan Capital Fund Statement FY2023 and FY2024 $302,255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Rockville Housing Enterprises FY2023 Annual Plan/MTW Supplement</dc:title>
  <dc:creator>Jessica Anderson</dc:creator>
  <cp:lastModifiedBy>Jessica Anderson</cp:lastModifiedBy>
  <cp:revision>18</cp:revision>
  <dcterms:created xsi:type="dcterms:W3CDTF">2022-10-03T15:26:13Z</dcterms:created>
  <dcterms:modified xsi:type="dcterms:W3CDTF">2022-10-05T15:51:19Z</dcterms:modified>
</cp:coreProperties>
</file>